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256" r:id="rId2"/>
    <p:sldId id="300" r:id="rId3"/>
    <p:sldId id="257" r:id="rId4"/>
    <p:sldId id="258" r:id="rId5"/>
    <p:sldId id="303" r:id="rId6"/>
    <p:sldId id="278" r:id="rId7"/>
    <p:sldId id="263" r:id="rId8"/>
    <p:sldId id="276" r:id="rId9"/>
    <p:sldId id="260" r:id="rId10"/>
    <p:sldId id="261" r:id="rId11"/>
    <p:sldId id="262" r:id="rId12"/>
    <p:sldId id="264" r:id="rId13"/>
    <p:sldId id="265" r:id="rId14"/>
    <p:sldId id="280" r:id="rId15"/>
    <p:sldId id="267" r:id="rId16"/>
    <p:sldId id="269" r:id="rId17"/>
    <p:sldId id="270" r:id="rId18"/>
    <p:sldId id="272" r:id="rId19"/>
    <p:sldId id="275" r:id="rId20"/>
    <p:sldId id="274" r:id="rId21"/>
    <p:sldId id="281" r:id="rId22"/>
    <p:sldId id="282" r:id="rId23"/>
    <p:sldId id="284" r:id="rId24"/>
    <p:sldId id="285" r:id="rId25"/>
    <p:sldId id="286" r:id="rId26"/>
    <p:sldId id="287" r:id="rId27"/>
    <p:sldId id="288" r:id="rId28"/>
    <p:sldId id="290" r:id="rId29"/>
    <p:sldId id="291" r:id="rId30"/>
    <p:sldId id="292" r:id="rId31"/>
    <p:sldId id="293" r:id="rId32"/>
    <p:sldId id="294" r:id="rId33"/>
    <p:sldId id="296" r:id="rId34"/>
    <p:sldId id="298" r:id="rId35"/>
    <p:sldId id="297" r:id="rId36"/>
    <p:sldId id="306" r:id="rId37"/>
    <p:sldId id="304"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05" autoAdjust="0"/>
    <p:restoredTop sz="74034" autoAdjust="0"/>
  </p:normalViewPr>
  <p:slideViewPr>
    <p:cSldViewPr snapToGrid="0">
      <p:cViewPr>
        <p:scale>
          <a:sx n="37" d="100"/>
          <a:sy n="37" d="100"/>
        </p:scale>
        <p:origin x="1181" y="293"/>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2" d="100"/>
          <a:sy n="52" d="100"/>
        </p:scale>
        <p:origin x="267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F79F6DE-C504-4EF2-9C7E-329236212F6B}" type="datetimeFigureOut">
              <a:rPr lang="en-US" smtClean="0"/>
              <a:t>11/4/2016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7B8520F-D1F6-4A44-A146-A35F7676B412}" type="slidenum">
              <a:rPr lang="en-US" smtClean="0"/>
              <a:t>‹#›</a:t>
            </a:fld>
            <a:endParaRPr lang="en-US"/>
          </a:p>
        </p:txBody>
      </p:sp>
    </p:spTree>
    <p:extLst>
      <p:ext uri="{BB962C8B-B14F-4D97-AF65-F5344CB8AC3E}">
        <p14:creationId xmlns:p14="http://schemas.microsoft.com/office/powerpoint/2010/main" val="1736593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3E3A0E40-781D-414B-A95A-6012582823EB}" type="datetimeFigureOut">
              <a:rPr lang="en-US" smtClean="0"/>
              <a:t>11/4/2016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3A248BB8-DBDF-4BC9-970A-6AC96BC90F01}" type="slidenum">
              <a:rPr lang="en-US" smtClean="0"/>
              <a:t>‹#›</a:t>
            </a:fld>
            <a:endParaRPr lang="en-US"/>
          </a:p>
        </p:txBody>
      </p:sp>
    </p:spTree>
    <p:extLst>
      <p:ext uri="{BB962C8B-B14F-4D97-AF65-F5344CB8AC3E}">
        <p14:creationId xmlns:p14="http://schemas.microsoft.com/office/powerpoint/2010/main" val="28110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a:t>
            </a:fld>
            <a:endParaRPr lang="en-US"/>
          </a:p>
        </p:txBody>
      </p:sp>
    </p:spTree>
    <p:extLst>
      <p:ext uri="{BB962C8B-B14F-4D97-AF65-F5344CB8AC3E}">
        <p14:creationId xmlns:p14="http://schemas.microsoft.com/office/powerpoint/2010/main" val="793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10</a:t>
            </a:fld>
            <a:endParaRPr lang="en-US"/>
          </a:p>
        </p:txBody>
      </p:sp>
    </p:spTree>
    <p:extLst>
      <p:ext uri="{BB962C8B-B14F-4D97-AF65-F5344CB8AC3E}">
        <p14:creationId xmlns:p14="http://schemas.microsoft.com/office/powerpoint/2010/main" val="353356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11</a:t>
            </a:fld>
            <a:endParaRPr lang="en-US"/>
          </a:p>
        </p:txBody>
      </p:sp>
    </p:spTree>
    <p:extLst>
      <p:ext uri="{BB962C8B-B14F-4D97-AF65-F5344CB8AC3E}">
        <p14:creationId xmlns:p14="http://schemas.microsoft.com/office/powerpoint/2010/main" val="395698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12</a:t>
            </a:fld>
            <a:endParaRPr lang="en-US"/>
          </a:p>
        </p:txBody>
      </p:sp>
    </p:spTree>
    <p:extLst>
      <p:ext uri="{BB962C8B-B14F-4D97-AF65-F5344CB8AC3E}">
        <p14:creationId xmlns:p14="http://schemas.microsoft.com/office/powerpoint/2010/main" val="375638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13</a:t>
            </a:fld>
            <a:endParaRPr lang="en-US"/>
          </a:p>
        </p:txBody>
      </p:sp>
    </p:spTree>
    <p:extLst>
      <p:ext uri="{BB962C8B-B14F-4D97-AF65-F5344CB8AC3E}">
        <p14:creationId xmlns:p14="http://schemas.microsoft.com/office/powerpoint/2010/main" val="66836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14</a:t>
            </a:fld>
            <a:endParaRPr lang="en-US"/>
          </a:p>
        </p:txBody>
      </p:sp>
    </p:spTree>
    <p:extLst>
      <p:ext uri="{BB962C8B-B14F-4D97-AF65-F5344CB8AC3E}">
        <p14:creationId xmlns:p14="http://schemas.microsoft.com/office/powerpoint/2010/main" val="36021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Scaffolds: The scaffolds integrated into each Module gives alternatives for how students access information as well as express and demonstrate their learning. Margin notes are provided within each lesson and address many needs presented by English language learners, students with disabilities, students performing above grade level, and students performing below grade level.  </a:t>
            </a:r>
          </a:p>
          <a:p>
            <a:endParaRPr lang="en-US" dirty="0"/>
          </a:p>
        </p:txBody>
      </p:sp>
      <p:sp>
        <p:nvSpPr>
          <p:cNvPr id="4" name="Slide Number Placeholder 3"/>
          <p:cNvSpPr>
            <a:spLocks noGrp="1"/>
          </p:cNvSpPr>
          <p:nvPr>
            <p:ph type="sldNum" sz="quarter" idx="10"/>
          </p:nvPr>
        </p:nvSpPr>
        <p:spPr/>
        <p:txBody>
          <a:bodyPr/>
          <a:lstStyle/>
          <a:p>
            <a:fld id="{3A248BB8-DBDF-4BC9-970A-6AC96BC90F01}" type="slidenum">
              <a:rPr lang="en-US" smtClean="0"/>
              <a:t>15</a:t>
            </a:fld>
            <a:endParaRPr lang="en-US"/>
          </a:p>
        </p:txBody>
      </p:sp>
    </p:spTree>
    <p:extLst>
      <p:ext uri="{BB962C8B-B14F-4D97-AF65-F5344CB8AC3E}">
        <p14:creationId xmlns:p14="http://schemas.microsoft.com/office/powerpoint/2010/main" val="130746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16</a:t>
            </a:fld>
            <a:endParaRPr lang="en-US"/>
          </a:p>
        </p:txBody>
      </p:sp>
    </p:spTree>
    <p:extLst>
      <p:ext uri="{BB962C8B-B14F-4D97-AF65-F5344CB8AC3E}">
        <p14:creationId xmlns:p14="http://schemas.microsoft.com/office/powerpoint/2010/main" val="232603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Times New Roman"/>
                <a:cs typeface="Times New Roman"/>
              </a:rPr>
              <a:t>At times, the lesson and Problem Set are appropriate for all students but at other times, they may need customizing. The Problem Sets are </a:t>
            </a:r>
            <a:r>
              <a:rPr lang="en-US" b="1" dirty="0">
                <a:latin typeface="Times New Roman"/>
                <a:cs typeface="Times New Roman"/>
              </a:rPr>
              <a:t>naturally differentiated</a:t>
            </a:r>
            <a:r>
              <a:rPr lang="en-US" dirty="0">
                <a:latin typeface="Times New Roman"/>
                <a:cs typeface="Times New Roman"/>
              </a:rPr>
              <a:t>. If the decision is to customize based on needs of students it is suggested to decide upon and designate “Must Do” “Could Do” and “Challenge” problems. </a:t>
            </a:r>
            <a:r>
              <a:rPr lang="en-US" sz="2400" dirty="0">
                <a:latin typeface="Times New Roman"/>
                <a:cs typeface="Times New Roman"/>
              </a:rPr>
              <a:t>“Must Do”</a:t>
            </a:r>
          </a:p>
          <a:p>
            <a:r>
              <a:rPr lang="en-US" sz="1200" dirty="0">
                <a:latin typeface="Times New Roman"/>
                <a:cs typeface="Times New Roman"/>
              </a:rPr>
              <a:t>Problems that meet the objective and provide coherent experience for students.  The majority of the class will complete the “Must Do” problems within the allocated time.</a:t>
            </a:r>
            <a:endParaRPr lang="en-US" sz="2400" dirty="0">
              <a:latin typeface="Times New Roman"/>
              <a:cs typeface="Times New Roman"/>
            </a:endParaRPr>
          </a:p>
          <a:p>
            <a:pPr marL="285750" indent="-285750">
              <a:buFont typeface="Arial"/>
              <a:buChar char="•"/>
            </a:pPr>
            <a:r>
              <a:rPr lang="en-US" sz="2400" dirty="0">
                <a:latin typeface="Times New Roman"/>
                <a:cs typeface="Times New Roman"/>
              </a:rPr>
              <a:t>“Could Do”</a:t>
            </a:r>
          </a:p>
          <a:p>
            <a:r>
              <a:rPr lang="en-US" sz="1200" dirty="0">
                <a:latin typeface="Times New Roman"/>
                <a:cs typeface="Times New Roman"/>
              </a:rPr>
              <a:t>These problems are for students who work with greater fluency and understanding therefore, complete more work within a given time frame.  </a:t>
            </a:r>
            <a:endParaRPr lang="en-US" sz="2400" dirty="0">
              <a:latin typeface="Times New Roman"/>
              <a:cs typeface="Times New Roman"/>
            </a:endParaRPr>
          </a:p>
          <a:p>
            <a:pPr marL="285750" indent="-285750">
              <a:buFont typeface="Arial"/>
              <a:buChar char="•"/>
            </a:pPr>
            <a:r>
              <a:rPr lang="en-US" sz="2400" dirty="0">
                <a:latin typeface="Times New Roman"/>
                <a:cs typeface="Times New Roman"/>
              </a:rPr>
              <a:t>“Challenge”</a:t>
            </a:r>
          </a:p>
          <a:p>
            <a:r>
              <a:rPr lang="en-US" sz="1200" dirty="0">
                <a:latin typeface="Times New Roman"/>
                <a:cs typeface="Times New Roman"/>
              </a:rPr>
              <a:t>At times, a particular tricky problem might be designated as a “Challenge” problem. This can be motivating, especially for advanced students.  Consider creating the opportunity for students to share these problems with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3A248BB8-DBDF-4BC9-970A-6AC96BC90F01}" type="slidenum">
              <a:rPr lang="en-US" smtClean="0"/>
              <a:t>17</a:t>
            </a:fld>
            <a:endParaRPr lang="en-US"/>
          </a:p>
        </p:txBody>
      </p:sp>
    </p:spTree>
    <p:extLst>
      <p:ext uri="{BB962C8B-B14F-4D97-AF65-F5344CB8AC3E}">
        <p14:creationId xmlns:p14="http://schemas.microsoft.com/office/powerpoint/2010/main" val="2027484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18</a:t>
            </a:fld>
            <a:endParaRPr lang="en-US"/>
          </a:p>
        </p:txBody>
      </p:sp>
    </p:spTree>
    <p:extLst>
      <p:ext uri="{BB962C8B-B14F-4D97-AF65-F5344CB8AC3E}">
        <p14:creationId xmlns:p14="http://schemas.microsoft.com/office/powerpoint/2010/main" val="126931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19</a:t>
            </a:fld>
            <a:endParaRPr lang="en-US"/>
          </a:p>
        </p:txBody>
      </p:sp>
    </p:spTree>
    <p:extLst>
      <p:ext uri="{BB962C8B-B14F-4D97-AF65-F5344CB8AC3E}">
        <p14:creationId xmlns:p14="http://schemas.microsoft.com/office/powerpoint/2010/main" val="357676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a:t>
            </a:fld>
            <a:endParaRPr lang="en-US"/>
          </a:p>
        </p:txBody>
      </p:sp>
    </p:spTree>
    <p:extLst>
      <p:ext uri="{BB962C8B-B14F-4D97-AF65-F5344CB8AC3E}">
        <p14:creationId xmlns:p14="http://schemas.microsoft.com/office/powerpoint/2010/main" val="2225349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20</a:t>
            </a:fld>
            <a:endParaRPr lang="en-US"/>
          </a:p>
        </p:txBody>
      </p:sp>
    </p:spTree>
    <p:extLst>
      <p:ext uri="{BB962C8B-B14F-4D97-AF65-F5344CB8AC3E}">
        <p14:creationId xmlns:p14="http://schemas.microsoft.com/office/powerpoint/2010/main" val="335976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21</a:t>
            </a:fld>
            <a:endParaRPr lang="en-US"/>
          </a:p>
        </p:txBody>
      </p:sp>
    </p:spTree>
    <p:extLst>
      <p:ext uri="{BB962C8B-B14F-4D97-AF65-F5344CB8AC3E}">
        <p14:creationId xmlns:p14="http://schemas.microsoft.com/office/powerpoint/2010/main" val="69066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22</a:t>
            </a:fld>
            <a:endParaRPr lang="en-US"/>
          </a:p>
        </p:txBody>
      </p:sp>
    </p:spTree>
    <p:extLst>
      <p:ext uri="{BB962C8B-B14F-4D97-AF65-F5344CB8AC3E}">
        <p14:creationId xmlns:p14="http://schemas.microsoft.com/office/powerpoint/2010/main" val="3307625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23</a:t>
            </a:fld>
            <a:endParaRPr lang="en-US"/>
          </a:p>
        </p:txBody>
      </p:sp>
    </p:spTree>
    <p:extLst>
      <p:ext uri="{BB962C8B-B14F-4D97-AF65-F5344CB8AC3E}">
        <p14:creationId xmlns:p14="http://schemas.microsoft.com/office/powerpoint/2010/main" val="1021887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24</a:t>
            </a:fld>
            <a:endParaRPr lang="en-US"/>
          </a:p>
        </p:txBody>
      </p:sp>
    </p:spTree>
    <p:extLst>
      <p:ext uri="{BB962C8B-B14F-4D97-AF65-F5344CB8AC3E}">
        <p14:creationId xmlns:p14="http://schemas.microsoft.com/office/powerpoint/2010/main" val="88418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25</a:t>
            </a:fld>
            <a:endParaRPr lang="en-US"/>
          </a:p>
        </p:txBody>
      </p:sp>
    </p:spTree>
    <p:extLst>
      <p:ext uri="{BB962C8B-B14F-4D97-AF65-F5344CB8AC3E}">
        <p14:creationId xmlns:p14="http://schemas.microsoft.com/office/powerpoint/2010/main" val="2487271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ct val="107000"/>
                  </a:lnSpc>
                  <a:spcAft>
                    <a:spcPts val="800"/>
                  </a:spcAft>
                </a:pPr>
                <a:r>
                  <a:rPr lang="en-US" sz="1000" kern="1200" dirty="0">
                    <a:solidFill>
                      <a:schemeClr val="tx1"/>
                    </a:solidFill>
                    <a:effectLst/>
                    <a:latin typeface="+mn-lt"/>
                    <a:ea typeface="Calibri" panose="020F0502020204030204" pitchFamily="34" charset="0"/>
                    <a:cs typeface="Times New Roman" panose="02020603050405020304" pitchFamily="18" charset="0"/>
                  </a:rPr>
                  <a:t>The concept of a variable is woven into problems using expanded form. An example of this is the use of an exponent in expanded form. The exponent in this case functions as a “variable”.</a:t>
                </a:r>
                <a:endParaRPr lang="en-US" sz="800" kern="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000" kern="1200" dirty="0">
                    <a:solidFill>
                      <a:schemeClr val="tx1"/>
                    </a:solidFill>
                    <a:effectLst/>
                    <a:latin typeface="+mn-lt"/>
                    <a:ea typeface="Calibri" panose="020F0502020204030204" pitchFamily="34" charset="0"/>
                    <a:cs typeface="Times New Roman" panose="02020603050405020304" pitchFamily="18" charset="0"/>
                  </a:rPr>
                  <a:t>3 x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1000" kern="1200" dirty="0">
                    <a:solidFill>
                      <a:schemeClr val="tx1"/>
                    </a:solidFill>
                    <a:effectLst/>
                    <a:latin typeface="+mn-lt"/>
                    <a:ea typeface="Times New Roman" panose="02020603050405020304" pitchFamily="18" charset="0"/>
                    <a:cs typeface="Times New Roman" panose="02020603050405020304" pitchFamily="18" charset="0"/>
                  </a:rPr>
                  <a:t> + 4 x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1000" kern="1200" dirty="0">
                    <a:solidFill>
                      <a:schemeClr val="tx1"/>
                    </a:solidFill>
                    <a:effectLst/>
                    <a:latin typeface="+mn-lt"/>
                    <a:ea typeface="Times New Roman" panose="02020603050405020304" pitchFamily="18" charset="0"/>
                    <a:cs typeface="Times New Roman" panose="02020603050405020304" pitchFamily="18" charset="0"/>
                  </a:rPr>
                  <a:t> + 5 x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effectLst/>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1000" kern="1200" dirty="0">
                    <a:solidFill>
                      <a:schemeClr val="tx1"/>
                    </a:solidFill>
                    <a:effectLst/>
                    <a:latin typeface="+mn-lt"/>
                    <a:ea typeface="Times New Roman" panose="02020603050405020304" pitchFamily="18" charset="0"/>
                    <a:cs typeface="Times New Roman" panose="02020603050405020304" pitchFamily="18" charset="0"/>
                  </a:rPr>
                  <a:t> =  ____________</a:t>
                </a:r>
              </a:p>
              <a:p>
                <a:endParaRPr lang="en-US" dirty="0"/>
              </a:p>
            </p:txBody>
          </p:sp>
        </mc:Choice>
        <mc:Fallback xmlns="">
          <p:sp>
            <p:nvSpPr>
              <p:cNvPr id="3" name="Notes Placeholder 2"/>
              <p:cNvSpPr>
                <a:spLocks noGrp="1"/>
              </p:cNvSpPr>
              <p:nvPr>
                <p:ph type="body" idx="1"/>
              </p:nvPr>
            </p:nvSpPr>
            <p:spPr/>
            <p:txBody>
              <a:bodyPr/>
              <a:lstStyle/>
              <a:p>
                <a:pPr>
                  <a:lnSpc>
                    <a:spcPct val="107000"/>
                  </a:lnSpc>
                  <a:spcAft>
                    <a:spcPts val="800"/>
                  </a:spcAft>
                </a:pPr>
                <a:r>
                  <a:rPr lang="en-US" sz="1000" kern="1200" dirty="0">
                    <a:solidFill>
                      <a:schemeClr val="tx1"/>
                    </a:solidFill>
                    <a:effectLst/>
                    <a:latin typeface="+mn-lt"/>
                    <a:ea typeface="Calibri" panose="020F0502020204030204" pitchFamily="34" charset="0"/>
                    <a:cs typeface="Times New Roman" panose="02020603050405020304" pitchFamily="18" charset="0"/>
                  </a:rPr>
                  <a:t>The concept of a variable is woven into problems using expanded form. An example of this is the use of an exponent in expanded form. The exponent in this case functions as a “variable”.</a:t>
                </a:r>
                <a:endParaRPr lang="en-US" sz="800" kern="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000" kern="1200" dirty="0">
                    <a:solidFill>
                      <a:schemeClr val="tx1"/>
                    </a:solidFill>
                    <a:effectLst/>
                    <a:latin typeface="+mn-lt"/>
                    <a:ea typeface="Calibri" panose="020F0502020204030204" pitchFamily="34" charset="0"/>
                    <a:cs typeface="Times New Roman" panose="02020603050405020304" pitchFamily="18" charset="0"/>
                  </a:rPr>
                  <a:t>3 x </a:t>
                </a:r>
                <a:r>
                  <a:rPr lang="en-US" i="0">
                    <a:effectLst/>
                    <a:latin typeface="Cambria Math" panose="02040503050406030204" pitchFamily="18" charset="0"/>
                    <a:cs typeface="Times New Roman" panose="02020603050405020304" pitchFamily="18" charset="0"/>
                  </a:rPr>
                  <a:t>〖</a:t>
                </a:r>
                <a:r>
                  <a:rPr lang="en-US" i="0">
                    <a:effectLst/>
                    <a:latin typeface="Cambria Math" panose="02040503050406030204" pitchFamily="18" charset="0"/>
                    <a:ea typeface="Calibri" panose="020F0502020204030204" pitchFamily="34" charset="0"/>
                    <a:cs typeface="Times New Roman" panose="02020603050405020304" pitchFamily="18" charset="0"/>
                  </a:rPr>
                  <a:t>10〗^3</a:t>
                </a:r>
                <a:r>
                  <a:rPr lang="en-US" sz="1000" kern="1200" dirty="0">
                    <a:solidFill>
                      <a:schemeClr val="tx1"/>
                    </a:solidFill>
                    <a:effectLst/>
                    <a:latin typeface="+mn-lt"/>
                    <a:ea typeface="Times New Roman" panose="02020603050405020304" pitchFamily="18" charset="0"/>
                    <a:cs typeface="Times New Roman" panose="02020603050405020304" pitchFamily="18" charset="0"/>
                  </a:rPr>
                  <a:t> + 4 x </a:t>
                </a:r>
                <a:r>
                  <a:rPr lang="en-US" i="0">
                    <a:effectLst/>
                    <a:latin typeface="Cambria Math" panose="02040503050406030204" pitchFamily="18" charset="0"/>
                    <a:cs typeface="Times New Roman" panose="02020603050405020304" pitchFamily="18" charset="0"/>
                  </a:rPr>
                  <a:t>〖</a:t>
                </a:r>
                <a:r>
                  <a:rPr lang="en-US" i="0">
                    <a:effectLst/>
                    <a:latin typeface="Cambria Math" panose="02040503050406030204" pitchFamily="18" charset="0"/>
                    <a:ea typeface="Calibri" panose="020F0502020204030204" pitchFamily="34" charset="0"/>
                    <a:cs typeface="Times New Roman" panose="02020603050405020304" pitchFamily="18" charset="0"/>
                  </a:rPr>
                  <a:t>10〗^2</a:t>
                </a:r>
                <a:r>
                  <a:rPr lang="en-US" sz="1000" kern="1200" dirty="0">
                    <a:solidFill>
                      <a:schemeClr val="tx1"/>
                    </a:solidFill>
                    <a:effectLst/>
                    <a:latin typeface="+mn-lt"/>
                    <a:ea typeface="Times New Roman" panose="02020603050405020304" pitchFamily="18" charset="0"/>
                    <a:cs typeface="Times New Roman" panose="02020603050405020304" pitchFamily="18" charset="0"/>
                  </a:rPr>
                  <a:t> + 5 x </a:t>
                </a:r>
                <a:r>
                  <a:rPr lang="en-US" i="0">
                    <a:effectLst/>
                    <a:latin typeface="Cambria Math" panose="02040503050406030204" pitchFamily="18" charset="0"/>
                    <a:cs typeface="Times New Roman" panose="02020603050405020304" pitchFamily="18" charset="0"/>
                  </a:rPr>
                  <a:t>〖</a:t>
                </a:r>
                <a:r>
                  <a:rPr lang="en-US" i="0">
                    <a:effectLst/>
                    <a:latin typeface="Cambria Math" panose="02040503050406030204" pitchFamily="18" charset="0"/>
                    <a:ea typeface="Calibri" panose="020F0502020204030204" pitchFamily="34" charset="0"/>
                    <a:cs typeface="Times New Roman" panose="02020603050405020304" pitchFamily="18" charset="0"/>
                  </a:rPr>
                  <a:t>10〗^1</a:t>
                </a:r>
                <a:r>
                  <a:rPr lang="en-US" sz="1000" kern="1200" dirty="0">
                    <a:solidFill>
                      <a:schemeClr val="tx1"/>
                    </a:solidFill>
                    <a:effectLst/>
                    <a:latin typeface="+mn-lt"/>
                    <a:ea typeface="Times New Roman" panose="02020603050405020304" pitchFamily="18" charset="0"/>
                    <a:cs typeface="Times New Roman" panose="02020603050405020304" pitchFamily="18" charset="0"/>
                  </a:rPr>
                  <a:t> =  ____________</a:t>
                </a:r>
              </a:p>
              <a:p>
                <a:endParaRPr lang="en-US" dirty="0"/>
              </a:p>
            </p:txBody>
          </p:sp>
        </mc:Fallback>
      </mc:AlternateContent>
      <p:sp>
        <p:nvSpPr>
          <p:cNvPr id="4" name="Slide Number Placeholder 3"/>
          <p:cNvSpPr>
            <a:spLocks noGrp="1"/>
          </p:cNvSpPr>
          <p:nvPr>
            <p:ph type="sldNum" sz="quarter" idx="10"/>
          </p:nvPr>
        </p:nvSpPr>
        <p:spPr/>
        <p:txBody>
          <a:bodyPr/>
          <a:lstStyle/>
          <a:p>
            <a:fld id="{3A248BB8-DBDF-4BC9-970A-6AC96BC90F01}" type="slidenum">
              <a:rPr lang="en-US" smtClean="0"/>
              <a:t>26</a:t>
            </a:fld>
            <a:endParaRPr lang="en-US"/>
          </a:p>
        </p:txBody>
      </p:sp>
    </p:spTree>
    <p:extLst>
      <p:ext uri="{BB962C8B-B14F-4D97-AF65-F5344CB8AC3E}">
        <p14:creationId xmlns:p14="http://schemas.microsoft.com/office/powerpoint/2010/main" val="3462965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27</a:t>
            </a:fld>
            <a:endParaRPr lang="en-US"/>
          </a:p>
        </p:txBody>
      </p:sp>
    </p:spTree>
    <p:extLst>
      <p:ext uri="{BB962C8B-B14F-4D97-AF65-F5344CB8AC3E}">
        <p14:creationId xmlns:p14="http://schemas.microsoft.com/office/powerpoint/2010/main" val="1406012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28</a:t>
            </a:fld>
            <a:endParaRPr lang="en-US"/>
          </a:p>
        </p:txBody>
      </p:sp>
    </p:spTree>
    <p:extLst>
      <p:ext uri="{BB962C8B-B14F-4D97-AF65-F5344CB8AC3E}">
        <p14:creationId xmlns:p14="http://schemas.microsoft.com/office/powerpoint/2010/main" val="4129545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q"/>
              <a:tabLst/>
              <a:defRPr/>
            </a:pPr>
            <a:r>
              <a:rPr lang="en-US" dirty="0">
                <a:solidFill>
                  <a:schemeClr val="bg1"/>
                </a:solidFill>
              </a:rPr>
              <a:t>Parent Letter: reassures parents that even though Eureka math might be different from what they learned, it will teach students in a logical progression from concrete to pictorial to abstract.</a:t>
            </a:r>
          </a:p>
          <a:p>
            <a:pPr marL="0" marR="0" indent="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q"/>
              <a:tabLst/>
              <a:defRPr/>
            </a:pPr>
            <a:r>
              <a:rPr lang="en-US" dirty="0">
                <a:solidFill>
                  <a:schemeClr val="bg1"/>
                </a:solidFill>
              </a:rPr>
              <a:t>Homework Helpers: provide step-by-step explanations using the same language that teachers use in classrooms, to help parents help their students with specific homework problems. The Homework Helpers have each Homework Set for each Lesson in each Module.</a:t>
            </a:r>
          </a:p>
          <a:p>
            <a:pPr>
              <a:buClr>
                <a:schemeClr val="bg1"/>
              </a:buClr>
              <a:buFont typeface="Wingdings" panose="05000000000000000000" pitchFamily="2" charset="2"/>
              <a:buChar char="q"/>
            </a:pPr>
            <a:r>
              <a:rPr lang="en-US" dirty="0">
                <a:solidFill>
                  <a:schemeClr val="bg1"/>
                </a:solidFill>
              </a:rPr>
              <a:t>Module Math Tips for Parents : Each K-8 module has suggested strategies, models, vocabulary, and connections to previous lessons to help support parents at home.</a:t>
            </a:r>
          </a:p>
          <a:p>
            <a:pPr>
              <a:buClr>
                <a:schemeClr val="bg1"/>
              </a:buClr>
              <a:buFont typeface="Wingdings" panose="05000000000000000000" pitchFamily="2" charset="2"/>
              <a:buChar char="q"/>
            </a:pPr>
            <a:r>
              <a:rPr lang="en-US" dirty="0">
                <a:solidFill>
                  <a:schemeClr val="bg1"/>
                </a:solidFill>
              </a:rPr>
              <a:t> Lesson Math Tips for Parents: defines lesson-specific vocabulary and uses examples from lessons to help families better explain mathematical concepts to students.</a:t>
            </a:r>
          </a:p>
          <a:p>
            <a:pPr>
              <a:buClr>
                <a:schemeClr val="bg1"/>
              </a:buClr>
              <a:buFont typeface="Wingdings" panose="05000000000000000000" pitchFamily="2" charset="2"/>
              <a:buChar char="q"/>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248BB8-DBDF-4BC9-970A-6AC96BC90F01}" type="slidenum">
              <a:rPr lang="en-US" smtClean="0"/>
              <a:t>29</a:t>
            </a:fld>
            <a:endParaRPr lang="en-US"/>
          </a:p>
        </p:txBody>
      </p:sp>
    </p:spTree>
    <p:extLst>
      <p:ext uri="{BB962C8B-B14F-4D97-AF65-F5344CB8AC3E}">
        <p14:creationId xmlns:p14="http://schemas.microsoft.com/office/powerpoint/2010/main" val="415636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Independent Reviews of Instructional Materials by Educators</a:t>
            </a:r>
          </a:p>
          <a:p>
            <a:r>
              <a:rPr lang="en-US" dirty="0">
                <a:effectLst/>
              </a:rPr>
              <a:t>EdReports.org is an independent nonprofit that publishes free reviews of instructional materials, using an educator-designed tool that measures alignment, usability, and other quality criteria. The reports help districts and educators make informed purchasing and instructional decisions that support improved student outcomes.</a:t>
            </a:r>
          </a:p>
          <a:p>
            <a:endParaRPr lang="en-US" dirty="0"/>
          </a:p>
          <a:p>
            <a:r>
              <a:rPr lang="en-US" dirty="0"/>
              <a:t>Each EdReports.org review process includes a gateway system to guide reviewers through the process. The EdReports.org’s tool supports a sequential review process through three gateways that reflect the importance of alignment to the fundamental design elements of the standards and then considers other high-quality attributes of curriculum as recommended by educators. Reviewers evaluate at least a year’s worth of core instructional materials. </a:t>
            </a:r>
          </a:p>
          <a:p>
            <a:r>
              <a:rPr lang="en-US" dirty="0"/>
              <a:t>A lot of research and effort goes into the creation of textbooks and digital products. EdReports.org’s tool evaluates these products from the end user’s perspective. We know when materials enter a classroom, teachers are looking for two key features:</a:t>
            </a:r>
          </a:p>
          <a:p>
            <a:endParaRPr lang="en-US" dirty="0"/>
          </a:p>
          <a:p>
            <a:r>
              <a:rPr lang="en-US" dirty="0"/>
              <a:t>First, is the instructional material aligned to the standards? Are all standards present and treated with appropriate depth and quality required to support students? Access to high-quality instructional materials helps students meet higher standards, enhances educator learning and saves teachers time. Aligned materials allow students to engage with texts, problems and assessments that build logically from year to year so that they graduate college- and career-ready.</a:t>
            </a:r>
          </a:p>
          <a:p>
            <a:endParaRPr lang="en-US" dirty="0"/>
          </a:p>
          <a:p>
            <a:r>
              <a:rPr lang="en-US" dirty="0"/>
              <a:t>Second, are the instructional materials usable for students and educators? Materials must be well designed to facilitate student learning and enhance a teacher’s ability to differentiate and build knowledge within the classroom. It also means that the materials offer assessments that help educators and parents focus on mathematical strengths and areas of growth, and incorporate technology effectively as a means to helping students learn.</a:t>
            </a:r>
          </a:p>
          <a:p>
            <a:endParaRPr lang="en-US" dirty="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a:t>
            </a:fld>
            <a:endParaRPr lang="en-US" dirty="0"/>
          </a:p>
        </p:txBody>
      </p:sp>
    </p:spTree>
    <p:extLst>
      <p:ext uri="{BB962C8B-B14F-4D97-AF65-F5344CB8AC3E}">
        <p14:creationId xmlns:p14="http://schemas.microsoft.com/office/powerpoint/2010/main" val="170107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30</a:t>
            </a:fld>
            <a:endParaRPr lang="en-US"/>
          </a:p>
        </p:txBody>
      </p:sp>
    </p:spTree>
    <p:extLst>
      <p:ext uri="{BB962C8B-B14F-4D97-AF65-F5344CB8AC3E}">
        <p14:creationId xmlns:p14="http://schemas.microsoft.com/office/powerpoint/2010/main" val="1905184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31</a:t>
            </a:fld>
            <a:endParaRPr lang="en-US"/>
          </a:p>
        </p:txBody>
      </p:sp>
    </p:spTree>
    <p:extLst>
      <p:ext uri="{BB962C8B-B14F-4D97-AF65-F5344CB8AC3E}">
        <p14:creationId xmlns:p14="http://schemas.microsoft.com/office/powerpoint/2010/main" val="3487314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32</a:t>
            </a:fld>
            <a:endParaRPr lang="en-US"/>
          </a:p>
        </p:txBody>
      </p:sp>
    </p:spTree>
    <p:extLst>
      <p:ext uri="{BB962C8B-B14F-4D97-AF65-F5344CB8AC3E}">
        <p14:creationId xmlns:p14="http://schemas.microsoft.com/office/powerpoint/2010/main" val="3247442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33</a:t>
            </a:fld>
            <a:endParaRPr lang="en-US"/>
          </a:p>
        </p:txBody>
      </p:sp>
    </p:spTree>
    <p:extLst>
      <p:ext uri="{BB962C8B-B14F-4D97-AF65-F5344CB8AC3E}">
        <p14:creationId xmlns:p14="http://schemas.microsoft.com/office/powerpoint/2010/main" val="79604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34</a:t>
            </a:fld>
            <a:endParaRPr lang="en-US"/>
          </a:p>
        </p:txBody>
      </p:sp>
    </p:spTree>
    <p:extLst>
      <p:ext uri="{BB962C8B-B14F-4D97-AF65-F5344CB8AC3E}">
        <p14:creationId xmlns:p14="http://schemas.microsoft.com/office/powerpoint/2010/main" val="504679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35</a:t>
            </a:fld>
            <a:endParaRPr lang="en-US"/>
          </a:p>
        </p:txBody>
      </p:sp>
    </p:spTree>
    <p:extLst>
      <p:ext uri="{BB962C8B-B14F-4D97-AF65-F5344CB8AC3E}">
        <p14:creationId xmlns:p14="http://schemas.microsoft.com/office/powerpoint/2010/main" val="1708979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36</a:t>
            </a:fld>
            <a:endParaRPr lang="en-US"/>
          </a:p>
        </p:txBody>
      </p:sp>
    </p:spTree>
    <p:extLst>
      <p:ext uri="{BB962C8B-B14F-4D97-AF65-F5344CB8AC3E}">
        <p14:creationId xmlns:p14="http://schemas.microsoft.com/office/powerpoint/2010/main" val="3403532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37</a:t>
            </a:fld>
            <a:endParaRPr lang="en-US"/>
          </a:p>
        </p:txBody>
      </p:sp>
    </p:spTree>
    <p:extLst>
      <p:ext uri="{BB962C8B-B14F-4D97-AF65-F5344CB8AC3E}">
        <p14:creationId xmlns:p14="http://schemas.microsoft.com/office/powerpoint/2010/main" val="261686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4</a:t>
            </a:fld>
            <a:endParaRPr lang="en-US"/>
          </a:p>
        </p:txBody>
      </p:sp>
    </p:spTree>
    <p:extLst>
      <p:ext uri="{BB962C8B-B14F-4D97-AF65-F5344CB8AC3E}">
        <p14:creationId xmlns:p14="http://schemas.microsoft.com/office/powerpoint/2010/main" val="86558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5</a:t>
            </a:fld>
            <a:endParaRPr lang="en-US"/>
          </a:p>
        </p:txBody>
      </p:sp>
    </p:spTree>
    <p:extLst>
      <p:ext uri="{BB962C8B-B14F-4D97-AF65-F5344CB8AC3E}">
        <p14:creationId xmlns:p14="http://schemas.microsoft.com/office/powerpoint/2010/main" val="14273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6</a:t>
            </a:fld>
            <a:endParaRPr lang="en-US"/>
          </a:p>
        </p:txBody>
      </p:sp>
    </p:spTree>
    <p:extLst>
      <p:ext uri="{BB962C8B-B14F-4D97-AF65-F5344CB8AC3E}">
        <p14:creationId xmlns:p14="http://schemas.microsoft.com/office/powerpoint/2010/main" val="191906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7</a:t>
            </a:fld>
            <a:endParaRPr lang="en-US"/>
          </a:p>
        </p:txBody>
      </p:sp>
    </p:spTree>
    <p:extLst>
      <p:ext uri="{BB962C8B-B14F-4D97-AF65-F5344CB8AC3E}">
        <p14:creationId xmlns:p14="http://schemas.microsoft.com/office/powerpoint/2010/main" val="347726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8</a:t>
            </a:fld>
            <a:endParaRPr lang="en-US"/>
          </a:p>
        </p:txBody>
      </p:sp>
    </p:spTree>
    <p:extLst>
      <p:ext uri="{BB962C8B-B14F-4D97-AF65-F5344CB8AC3E}">
        <p14:creationId xmlns:p14="http://schemas.microsoft.com/office/powerpoint/2010/main" val="292544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8BB8-DBDF-4BC9-970A-6AC96BC90F01}" type="slidenum">
              <a:rPr lang="en-US" smtClean="0"/>
              <a:t>9</a:t>
            </a:fld>
            <a:endParaRPr lang="en-US"/>
          </a:p>
        </p:txBody>
      </p:sp>
    </p:spTree>
    <p:extLst>
      <p:ext uri="{BB962C8B-B14F-4D97-AF65-F5344CB8AC3E}">
        <p14:creationId xmlns:p14="http://schemas.microsoft.com/office/powerpoint/2010/main" val="176586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81A24-D89A-4190-9C18-35E905E5465A}"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31542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81A24-D89A-4190-9C18-35E905E5465A}"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38609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81A24-D89A-4190-9C18-35E905E5465A}"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63959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81A24-D89A-4190-9C18-35E905E5465A}"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52063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81A24-D89A-4190-9C18-35E905E5465A}"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291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81A24-D89A-4190-9C18-35E905E5465A}"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61628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81A24-D89A-4190-9C18-35E905E5465A}"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200185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81A24-D89A-4190-9C18-35E905E5465A}"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49584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1A24-D89A-4190-9C18-35E905E5465A}"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555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81A24-D89A-4190-9C18-35E905E5465A}"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427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81A24-D89A-4190-9C18-35E905E5465A}"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8374-9A82-44CD-B81C-65F6208DB61C}" type="slidenum">
              <a:rPr lang="en-US" smtClean="0"/>
              <a:t>‹#›</a:t>
            </a:fld>
            <a:endParaRPr lang="en-US"/>
          </a:p>
        </p:txBody>
      </p:sp>
    </p:spTree>
    <p:extLst>
      <p:ext uri="{BB962C8B-B14F-4D97-AF65-F5344CB8AC3E}">
        <p14:creationId xmlns:p14="http://schemas.microsoft.com/office/powerpoint/2010/main" val="109399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81A24-D89A-4190-9C18-35E905E5465A}"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D8374-9A82-44CD-B81C-65F6208DB61C}" type="slidenum">
              <a:rPr lang="en-US" smtClean="0"/>
              <a:t>‹#›</a:t>
            </a:fld>
            <a:endParaRPr lang="en-US"/>
          </a:p>
        </p:txBody>
      </p:sp>
      <p:pic>
        <p:nvPicPr>
          <p:cNvPr id="7" name="Picture 6"/>
          <p:cNvPicPr>
            <a:picLocks noChangeAspect="1"/>
          </p:cNvPicPr>
          <p:nvPr userDrawn="1"/>
        </p:nvPicPr>
        <p:blipFill>
          <a:blip r:embed="rId13">
            <a:extLst>
              <a:ext uri="{BEBA8EAE-BF5A-486C-A8C5-ECC9F3942E4B}">
                <a14:imgProps xmlns:a14="http://schemas.microsoft.com/office/drawing/2010/main">
                  <a14:imgLayer r:embed="rId14">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408509" y="5588863"/>
            <a:ext cx="1637269" cy="798169"/>
          </a:xfrm>
          <a:prstGeom prst="rect">
            <a:avLst/>
          </a:prstGeom>
          <a:effectLst>
            <a:reflection blurRad="25400" stA="73000" endPos="65000" dist="50800" dir="5400000" sy="-100000" algn="bl" rotWithShape="0"/>
          </a:effectLst>
        </p:spPr>
      </p:pic>
    </p:spTree>
    <p:extLst>
      <p:ext uri="{BB962C8B-B14F-4D97-AF65-F5344CB8AC3E}">
        <p14:creationId xmlns:p14="http://schemas.microsoft.com/office/powerpoint/2010/main" val="387387060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dreport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110" y="207963"/>
            <a:ext cx="10927645" cy="2387600"/>
          </a:xfrm>
        </p:spPr>
        <p:txBody>
          <a:bodyPr/>
          <a:lstStyle/>
          <a:p>
            <a:r>
              <a:rPr lang="en-US" dirty="0" smtClean="0"/>
              <a:t>Elementary Instructional </a:t>
            </a:r>
            <a:r>
              <a:rPr lang="en-US" dirty="0"/>
              <a:t>Material </a:t>
            </a:r>
            <a:r>
              <a:rPr lang="en-US" dirty="0" smtClean="0"/>
              <a:t>Adoption Committee</a:t>
            </a:r>
            <a:endParaRPr lang="en-US" dirty="0"/>
          </a:p>
        </p:txBody>
      </p:sp>
      <p:sp>
        <p:nvSpPr>
          <p:cNvPr id="3" name="Subtitle 2"/>
          <p:cNvSpPr>
            <a:spLocks noGrp="1"/>
          </p:cNvSpPr>
          <p:nvPr>
            <p:ph type="subTitle" idx="1"/>
          </p:nvPr>
        </p:nvSpPr>
        <p:spPr>
          <a:xfrm>
            <a:off x="534917" y="3475689"/>
            <a:ext cx="11390489" cy="2956807"/>
          </a:xfrm>
        </p:spPr>
        <p:txBody>
          <a:bodyPr>
            <a:normAutofit/>
          </a:bodyPr>
          <a:lstStyle/>
          <a:p>
            <a:r>
              <a:rPr lang="en-US" dirty="0"/>
              <a:t>Leah </a:t>
            </a:r>
            <a:r>
              <a:rPr lang="en-US" dirty="0" smtClean="0"/>
              <a:t>Bauman, Cheryl </a:t>
            </a:r>
            <a:r>
              <a:rPr lang="en-US" dirty="0"/>
              <a:t>Ann </a:t>
            </a:r>
            <a:r>
              <a:rPr lang="en-US" dirty="0" smtClean="0"/>
              <a:t>Daniels,</a:t>
            </a:r>
            <a:r>
              <a:rPr lang="en-US" dirty="0"/>
              <a:t> Eric Danielson,</a:t>
            </a:r>
            <a:r>
              <a:rPr lang="en-US" dirty="0" smtClean="0"/>
              <a:t> Kim Knudson </a:t>
            </a:r>
          </a:p>
          <a:p>
            <a:r>
              <a:rPr lang="en-US" dirty="0" smtClean="0"/>
              <a:t>Kelly Miller, Rachel Oden, </a:t>
            </a:r>
            <a:r>
              <a:rPr lang="en-US" dirty="0"/>
              <a:t>Lauren </a:t>
            </a:r>
            <a:r>
              <a:rPr lang="en-US" dirty="0" smtClean="0"/>
              <a:t>Powell,  </a:t>
            </a:r>
            <a:r>
              <a:rPr lang="en-US" dirty="0"/>
              <a:t>Aaron </a:t>
            </a:r>
            <a:r>
              <a:rPr lang="en-US" dirty="0" smtClean="0"/>
              <a:t>Reno.  Karla </a:t>
            </a:r>
            <a:r>
              <a:rPr lang="en-US" dirty="0"/>
              <a:t>Wiker </a:t>
            </a:r>
            <a:endParaRPr lang="en-US" dirty="0" smtClean="0"/>
          </a:p>
          <a:p>
            <a:endParaRPr lang="en-US" dirty="0"/>
          </a:p>
        </p:txBody>
      </p:sp>
    </p:spTree>
    <p:extLst>
      <p:ext uri="{BB962C8B-B14F-4D97-AF65-F5344CB8AC3E}">
        <p14:creationId xmlns:p14="http://schemas.microsoft.com/office/powerpoint/2010/main" val="2728194399"/>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6-10-10 at 8.5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20" y="148459"/>
            <a:ext cx="5013888" cy="6577576"/>
          </a:xfrm>
          <a:prstGeom prst="rect">
            <a:avLst/>
          </a:prstGeom>
          <a:ln>
            <a:solidFill>
              <a:schemeClr val="tx1"/>
            </a:solidFill>
          </a:ln>
        </p:spPr>
      </p:pic>
      <p:pic>
        <p:nvPicPr>
          <p:cNvPr id="5" name="Picture 4" descr="Screen Shot 2016-10-10 at 8.50.56 PM.png"/>
          <p:cNvPicPr>
            <a:picLocks noChangeAspect="1"/>
          </p:cNvPicPr>
          <p:nvPr/>
        </p:nvPicPr>
        <p:blipFill rotWithShape="1">
          <a:blip r:embed="rId3">
            <a:extLst>
              <a:ext uri="{28A0092B-C50C-407E-A947-70E740481C1C}">
                <a14:useLocalDpi xmlns:a14="http://schemas.microsoft.com/office/drawing/2010/main" val="0"/>
              </a:ext>
            </a:extLst>
          </a:blip>
          <a:srcRect l="48643" t="17576" r="6908" b="57466"/>
          <a:stretch/>
        </p:blipFill>
        <p:spPr>
          <a:xfrm>
            <a:off x="4667596" y="599871"/>
            <a:ext cx="7231179" cy="5326366"/>
          </a:xfrm>
          <a:prstGeom prst="rect">
            <a:avLst/>
          </a:prstGeom>
          <a:ln w="57150">
            <a:solidFill>
              <a:srgbClr val="405D5A"/>
            </a:solidFill>
          </a:ln>
        </p:spPr>
      </p:pic>
    </p:spTree>
    <p:extLst>
      <p:ext uri="{BB962C8B-B14F-4D97-AF65-F5344CB8AC3E}">
        <p14:creationId xmlns:p14="http://schemas.microsoft.com/office/powerpoint/2010/main" val="46225641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6-10-10 at 8.5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20" y="148459"/>
            <a:ext cx="5013888" cy="6577576"/>
          </a:xfrm>
          <a:prstGeom prst="rect">
            <a:avLst/>
          </a:prstGeom>
          <a:ln>
            <a:solidFill>
              <a:schemeClr val="tx1"/>
            </a:solidFill>
          </a:ln>
        </p:spPr>
      </p:pic>
      <p:pic>
        <p:nvPicPr>
          <p:cNvPr id="5" name="Picture 4" descr="Screen Shot 2016-10-10 at 8.50.56 PM.png"/>
          <p:cNvPicPr>
            <a:picLocks noChangeAspect="1"/>
          </p:cNvPicPr>
          <p:nvPr/>
        </p:nvPicPr>
        <p:blipFill rotWithShape="1">
          <a:blip r:embed="rId3">
            <a:extLst>
              <a:ext uri="{28A0092B-C50C-407E-A947-70E740481C1C}">
                <a14:useLocalDpi xmlns:a14="http://schemas.microsoft.com/office/drawing/2010/main" val="0"/>
              </a:ext>
            </a:extLst>
          </a:blip>
          <a:srcRect l="6940" t="40300" r="48611" b="34742"/>
          <a:stretch/>
        </p:blipFill>
        <p:spPr>
          <a:xfrm>
            <a:off x="4667596" y="599871"/>
            <a:ext cx="7231179" cy="5326366"/>
          </a:xfrm>
          <a:prstGeom prst="rect">
            <a:avLst/>
          </a:prstGeom>
          <a:ln w="57150">
            <a:solidFill>
              <a:srgbClr val="405D5A"/>
            </a:solidFill>
          </a:ln>
        </p:spPr>
      </p:pic>
    </p:spTree>
    <p:extLst>
      <p:ext uri="{BB962C8B-B14F-4D97-AF65-F5344CB8AC3E}">
        <p14:creationId xmlns:p14="http://schemas.microsoft.com/office/powerpoint/2010/main" val="350234814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6-10-10 at 8.51.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2" y="171805"/>
            <a:ext cx="4821515" cy="6495099"/>
          </a:xfrm>
          <a:prstGeom prst="rect">
            <a:avLst/>
          </a:prstGeom>
          <a:ln>
            <a:solidFill>
              <a:schemeClr val="tx1"/>
            </a:solidFill>
          </a:ln>
        </p:spPr>
      </p:pic>
      <p:pic>
        <p:nvPicPr>
          <p:cNvPr id="3" name="Picture 2" descr="Screen Shot 2016-10-10 at 8.51.11 PM.png"/>
          <p:cNvPicPr>
            <a:picLocks noChangeAspect="1"/>
          </p:cNvPicPr>
          <p:nvPr/>
        </p:nvPicPr>
        <p:blipFill rotWithShape="1">
          <a:blip r:embed="rId3">
            <a:extLst>
              <a:ext uri="{28A0092B-C50C-407E-A947-70E740481C1C}">
                <a14:useLocalDpi xmlns:a14="http://schemas.microsoft.com/office/drawing/2010/main" val="0"/>
              </a:ext>
            </a:extLst>
          </a:blip>
          <a:srcRect l="1397" t="-12" r="8819" b="66166"/>
          <a:stretch/>
        </p:blipFill>
        <p:spPr>
          <a:xfrm>
            <a:off x="2006349" y="567159"/>
            <a:ext cx="9982913" cy="5069712"/>
          </a:xfrm>
          <a:prstGeom prst="rect">
            <a:avLst/>
          </a:prstGeom>
          <a:ln w="57150">
            <a:solidFill>
              <a:srgbClr val="405D5A"/>
            </a:solidFill>
          </a:ln>
        </p:spPr>
      </p:pic>
    </p:spTree>
    <p:extLst>
      <p:ext uri="{BB962C8B-B14F-4D97-AF65-F5344CB8AC3E}">
        <p14:creationId xmlns:p14="http://schemas.microsoft.com/office/powerpoint/2010/main" val="297453763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6-10-10 at 8.51.23 PM.png"/>
          <p:cNvPicPr>
            <a:picLocks noChangeAspect="1"/>
          </p:cNvPicPr>
          <p:nvPr/>
        </p:nvPicPr>
        <p:blipFill rotWithShape="1">
          <a:blip r:embed="rId3">
            <a:extLst>
              <a:ext uri="{28A0092B-C50C-407E-A947-70E740481C1C}">
                <a14:useLocalDpi xmlns:a14="http://schemas.microsoft.com/office/drawing/2010/main" val="0"/>
              </a:ext>
            </a:extLst>
          </a:blip>
          <a:srcRect l="2599" t="664" r="5474" b="61930"/>
          <a:stretch/>
        </p:blipFill>
        <p:spPr>
          <a:xfrm>
            <a:off x="196770" y="138896"/>
            <a:ext cx="8252749" cy="4629874"/>
          </a:xfrm>
          <a:prstGeom prst="rect">
            <a:avLst/>
          </a:prstGeom>
          <a:ln w="57150">
            <a:solidFill>
              <a:srgbClr val="405D5A"/>
            </a:solidFill>
          </a:ln>
        </p:spPr>
      </p:pic>
      <p:pic>
        <p:nvPicPr>
          <p:cNvPr id="3" name="Picture 2" descr="Screen Shot 2016-10-10 at 8.51.37 PM.png"/>
          <p:cNvPicPr>
            <a:picLocks noChangeAspect="1"/>
          </p:cNvPicPr>
          <p:nvPr/>
        </p:nvPicPr>
        <p:blipFill rotWithShape="1">
          <a:blip r:embed="rId4">
            <a:extLst>
              <a:ext uri="{28A0092B-C50C-407E-A947-70E740481C1C}">
                <a14:useLocalDpi xmlns:a14="http://schemas.microsoft.com/office/drawing/2010/main" val="0"/>
              </a:ext>
            </a:extLst>
          </a:blip>
          <a:srcRect l="3215" t="1493" r="5629" b="62546"/>
          <a:stretch/>
        </p:blipFill>
        <p:spPr>
          <a:xfrm>
            <a:off x="3895758" y="2083922"/>
            <a:ext cx="8113135" cy="4479405"/>
          </a:xfrm>
          <a:prstGeom prst="rect">
            <a:avLst/>
          </a:prstGeom>
          <a:ln w="57150">
            <a:solidFill>
              <a:srgbClr val="405D5A"/>
            </a:solidFill>
          </a:ln>
        </p:spPr>
      </p:pic>
    </p:spTree>
    <p:extLst>
      <p:ext uri="{BB962C8B-B14F-4D97-AF65-F5344CB8AC3E}">
        <p14:creationId xmlns:p14="http://schemas.microsoft.com/office/powerpoint/2010/main" val="140252486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Scaffolding integrated into each module</a:t>
            </a:r>
          </a:p>
          <a:p>
            <a:r>
              <a:rPr lang="en-US" dirty="0"/>
              <a:t>Alternative strategies for how students</a:t>
            </a:r>
          </a:p>
          <a:p>
            <a:pPr lvl="1"/>
            <a:r>
              <a:rPr lang="en-US" dirty="0"/>
              <a:t>access information</a:t>
            </a:r>
          </a:p>
          <a:p>
            <a:pPr lvl="1"/>
            <a:r>
              <a:rPr lang="en-US" dirty="0"/>
              <a:t>express and demonstrate learning</a:t>
            </a:r>
          </a:p>
          <a:p>
            <a:endParaRPr lang="en-US" dirty="0"/>
          </a:p>
        </p:txBody>
      </p:sp>
      <p:sp>
        <p:nvSpPr>
          <p:cNvPr id="6" name="Title 1"/>
          <p:cNvSpPr txBox="1">
            <a:spLocks/>
          </p:cNvSpPr>
          <p:nvPr/>
        </p:nvSpPr>
        <p:spPr>
          <a:xfrm>
            <a:off x="835995" y="578389"/>
            <a:ext cx="8192257" cy="11387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Times New Roman"/>
              </a:rPr>
              <a:t>How </a:t>
            </a:r>
            <a:r>
              <a:rPr lang="en-US" b="1" i="1" dirty="0">
                <a:cs typeface="Times New Roman"/>
              </a:rPr>
              <a:t>Eureka Math </a:t>
            </a:r>
            <a:r>
              <a:rPr lang="en-US" b="1" dirty="0">
                <a:cs typeface="Times New Roman"/>
              </a:rPr>
              <a:t>specifically</a:t>
            </a:r>
            <a:r>
              <a:rPr lang="en-US" b="1" i="1" dirty="0">
                <a:cs typeface="Times New Roman"/>
              </a:rPr>
              <a:t> </a:t>
            </a:r>
            <a:r>
              <a:rPr lang="en-US" b="1" dirty="0">
                <a:cs typeface="Times New Roman"/>
              </a:rPr>
              <a:t>meets the needs of all students</a:t>
            </a:r>
            <a:endParaRPr lang="en-US" dirty="0">
              <a:cs typeface="Times New Roman"/>
            </a:endParaRPr>
          </a:p>
        </p:txBody>
      </p:sp>
      <p:pic>
        <p:nvPicPr>
          <p:cNvPr id="1026" name="Picture 2" descr="https://pictures.abebooks.com/isbn/9781632550361-u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65" r="3297" b="7878"/>
          <a:stretch/>
        </p:blipFill>
        <p:spPr bwMode="auto">
          <a:xfrm>
            <a:off x="7937500" y="1391190"/>
            <a:ext cx="2882900" cy="3830460"/>
          </a:xfrm>
          <a:prstGeom prst="rect">
            <a:avLst/>
          </a:prstGeom>
          <a:noFill/>
          <a:ln w="57150">
            <a:solidFill>
              <a:srgbClr val="405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6527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8905"/>
            <a:ext cx="10515600" cy="1325563"/>
          </a:xfrm>
        </p:spPr>
        <p:txBody>
          <a:bodyPr/>
          <a:lstStyle/>
          <a:p>
            <a:r>
              <a:rPr lang="en-US" b="1" dirty="0">
                <a:cs typeface="Times New Roman"/>
              </a:rPr>
              <a:t>Margin Notes</a:t>
            </a:r>
            <a:endParaRPr lang="en-US" dirty="0"/>
          </a:p>
        </p:txBody>
      </p:sp>
      <p:sp>
        <p:nvSpPr>
          <p:cNvPr id="3" name="Content Placeholder 2"/>
          <p:cNvSpPr>
            <a:spLocks noGrp="1"/>
          </p:cNvSpPr>
          <p:nvPr>
            <p:ph idx="1"/>
          </p:nvPr>
        </p:nvSpPr>
        <p:spPr>
          <a:xfrm>
            <a:off x="444500" y="1771015"/>
            <a:ext cx="10515600" cy="4351338"/>
          </a:xfrm>
        </p:spPr>
        <p:txBody>
          <a:bodyPr/>
          <a:lstStyle/>
          <a:p>
            <a:r>
              <a:rPr lang="en-US" dirty="0"/>
              <a:t>Addresses needs presented by:</a:t>
            </a:r>
          </a:p>
          <a:p>
            <a:pPr lvl="1"/>
            <a:r>
              <a:rPr lang="en-US" dirty="0"/>
              <a:t>English Language Learners</a:t>
            </a:r>
          </a:p>
          <a:p>
            <a:pPr lvl="1"/>
            <a:r>
              <a:rPr lang="en-US" dirty="0"/>
              <a:t>Students with Disabilities</a:t>
            </a:r>
          </a:p>
          <a:p>
            <a:pPr lvl="1"/>
            <a:r>
              <a:rPr lang="en-US" dirty="0"/>
              <a:t>Students performing below or </a:t>
            </a:r>
            <a:br>
              <a:rPr lang="en-US" dirty="0"/>
            </a:br>
            <a:r>
              <a:rPr lang="en-US" dirty="0"/>
              <a:t>above grade level</a:t>
            </a:r>
          </a:p>
        </p:txBody>
      </p:sp>
      <p:pic>
        <p:nvPicPr>
          <p:cNvPr id="4" name="Picture 3" descr="Screen Shot 2016-10-03 at 8.41.2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067" y="419100"/>
            <a:ext cx="6619534" cy="6134100"/>
          </a:xfrm>
          <a:prstGeom prst="rect">
            <a:avLst/>
          </a:prstGeom>
        </p:spPr>
      </p:pic>
    </p:spTree>
    <p:extLst>
      <p:ext uri="{BB962C8B-B14F-4D97-AF65-F5344CB8AC3E}">
        <p14:creationId xmlns:p14="http://schemas.microsoft.com/office/powerpoint/2010/main" val="123848503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05"/>
            <a:ext cx="10515600" cy="1325563"/>
          </a:xfrm>
        </p:spPr>
        <p:txBody>
          <a:bodyPr/>
          <a:lstStyle/>
          <a:p>
            <a:r>
              <a:rPr lang="en-US" dirty="0"/>
              <a:t>Multiple Representations</a:t>
            </a:r>
          </a:p>
        </p:txBody>
      </p:sp>
      <p:sp>
        <p:nvSpPr>
          <p:cNvPr id="3" name="Content Placeholder 2"/>
          <p:cNvSpPr>
            <a:spLocks noGrp="1"/>
          </p:cNvSpPr>
          <p:nvPr>
            <p:ph sz="half" idx="1"/>
          </p:nvPr>
        </p:nvSpPr>
        <p:spPr>
          <a:xfrm>
            <a:off x="520700" y="1627595"/>
            <a:ext cx="5181600" cy="4351338"/>
          </a:xfrm>
        </p:spPr>
        <p:txBody>
          <a:bodyPr/>
          <a:lstStyle/>
          <a:p>
            <a:pPr marL="285750" indent="-285750">
              <a:buFont typeface="Arial"/>
              <a:buChar char="•"/>
            </a:pPr>
            <a:r>
              <a:rPr lang="en-US" dirty="0">
                <a:latin typeface="+mj-lt"/>
                <a:cs typeface="Times New Roman"/>
              </a:rPr>
              <a:t>Number Lines</a:t>
            </a:r>
          </a:p>
          <a:p>
            <a:pPr marL="285750" indent="-285750">
              <a:buFont typeface="Arial"/>
              <a:buChar char="•"/>
            </a:pPr>
            <a:r>
              <a:rPr lang="en-US" dirty="0">
                <a:latin typeface="+mj-lt"/>
                <a:cs typeface="Times New Roman"/>
              </a:rPr>
              <a:t>Personal white </a:t>
            </a:r>
            <a:br>
              <a:rPr lang="en-US" dirty="0">
                <a:latin typeface="+mj-lt"/>
                <a:cs typeface="Times New Roman"/>
              </a:rPr>
            </a:br>
            <a:r>
              <a:rPr lang="en-US" dirty="0">
                <a:latin typeface="+mj-lt"/>
                <a:cs typeface="Times New Roman"/>
              </a:rPr>
              <a:t>boards</a:t>
            </a:r>
          </a:p>
          <a:p>
            <a:pPr marL="285750" indent="-285750">
              <a:buFont typeface="Arial"/>
              <a:buChar char="•"/>
            </a:pPr>
            <a:r>
              <a:rPr lang="en-US" dirty="0">
                <a:latin typeface="+mj-lt"/>
                <a:cs typeface="Times New Roman"/>
              </a:rPr>
              <a:t>Place value cards</a:t>
            </a:r>
          </a:p>
          <a:p>
            <a:pPr marL="285750" indent="-285750">
              <a:buFont typeface="Arial"/>
              <a:buChar char="•"/>
            </a:pPr>
            <a:r>
              <a:rPr lang="en-US" dirty="0">
                <a:latin typeface="+mj-lt"/>
                <a:cs typeface="Times New Roman"/>
              </a:rPr>
              <a:t>Place value chart</a:t>
            </a:r>
          </a:p>
          <a:p>
            <a:pPr marL="285750" indent="-285750">
              <a:buFont typeface="Arial"/>
              <a:buChar char="•"/>
            </a:pPr>
            <a:r>
              <a:rPr lang="en-US" dirty="0">
                <a:latin typeface="+mj-lt"/>
                <a:cs typeface="Times New Roman"/>
              </a:rPr>
              <a:t>Place value disks</a:t>
            </a:r>
          </a:p>
          <a:p>
            <a:pPr marL="285750" indent="-285750">
              <a:buFont typeface="Arial"/>
              <a:buChar char="•"/>
            </a:pPr>
            <a:r>
              <a:rPr lang="en-US" dirty="0">
                <a:latin typeface="+mj-lt"/>
                <a:cs typeface="Times New Roman"/>
              </a:rPr>
              <a:t>Tape diagrams</a:t>
            </a:r>
          </a:p>
          <a:p>
            <a:endParaRPr lang="en-US" dirty="0"/>
          </a:p>
        </p:txBody>
      </p:sp>
      <p:sp>
        <p:nvSpPr>
          <p:cNvPr id="4" name="Content Placeholder 3"/>
          <p:cNvSpPr>
            <a:spLocks noGrp="1"/>
          </p:cNvSpPr>
          <p:nvPr>
            <p:ph sz="half" idx="2"/>
          </p:nvPr>
        </p:nvSpPr>
        <p:spPr/>
        <p:txBody>
          <a:bodyPr/>
          <a:lstStyle/>
          <a:p>
            <a:endParaRPr lang="en-US"/>
          </a:p>
        </p:txBody>
      </p:sp>
      <p:pic>
        <p:nvPicPr>
          <p:cNvPr id="5" name="Content Placeholder 5" descr="Screen Shot 2016-10-03 at 8.14.17 PM.png"/>
          <p:cNvPicPr>
            <a:picLocks noChangeAspect="1"/>
          </p:cNvPicPr>
          <p:nvPr/>
        </p:nvPicPr>
        <p:blipFill rotWithShape="1">
          <a:blip r:embed="rId3" cstate="print">
            <a:extLst>
              <a:ext uri="{28A0092B-C50C-407E-A947-70E740481C1C}">
                <a14:useLocalDpi xmlns:a14="http://schemas.microsoft.com/office/drawing/2010/main" val="0"/>
              </a:ext>
            </a:extLst>
          </a:blip>
          <a:srcRect l="2569" r="6496" b="2710"/>
          <a:stretch/>
        </p:blipFill>
        <p:spPr>
          <a:xfrm>
            <a:off x="3733801" y="1411695"/>
            <a:ext cx="8289644" cy="4928073"/>
          </a:xfrm>
          <a:prstGeom prst="rect">
            <a:avLst/>
          </a:prstGeom>
          <a:ln w="12700">
            <a:solidFill>
              <a:schemeClr val="accent1">
                <a:lumMod val="75000"/>
              </a:schemeClr>
            </a:solidFill>
          </a:ln>
        </p:spPr>
      </p:pic>
    </p:spTree>
    <p:extLst>
      <p:ext uri="{BB962C8B-B14F-4D97-AF65-F5344CB8AC3E}">
        <p14:creationId xmlns:p14="http://schemas.microsoft.com/office/powerpoint/2010/main" val="190520061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Naturally Differentiated Lesson</a:t>
            </a:r>
          </a:p>
        </p:txBody>
      </p:sp>
      <p:sp>
        <p:nvSpPr>
          <p:cNvPr id="3" name="Content Placeholder 2"/>
          <p:cNvSpPr>
            <a:spLocks noGrp="1"/>
          </p:cNvSpPr>
          <p:nvPr>
            <p:ph idx="1"/>
          </p:nvPr>
        </p:nvSpPr>
        <p:spPr/>
        <p:txBody>
          <a:bodyPr>
            <a:normAutofit/>
          </a:bodyPr>
          <a:lstStyle/>
          <a:p>
            <a:r>
              <a:rPr lang="en-US" dirty="0"/>
              <a:t>“Must Do” Problems</a:t>
            </a:r>
          </a:p>
          <a:p>
            <a:pPr lvl="1"/>
            <a:r>
              <a:rPr lang="en-US" dirty="0"/>
              <a:t>Meets the objective </a:t>
            </a:r>
          </a:p>
          <a:p>
            <a:pPr lvl="1"/>
            <a:r>
              <a:rPr lang="en-US" dirty="0"/>
              <a:t>Majority of the class</a:t>
            </a:r>
          </a:p>
          <a:p>
            <a:r>
              <a:rPr lang="en-US" dirty="0"/>
              <a:t>“Could Do” Problems</a:t>
            </a:r>
          </a:p>
          <a:p>
            <a:pPr lvl="1"/>
            <a:r>
              <a:rPr lang="en-US" dirty="0"/>
              <a:t>Students with greater fluency and understanding</a:t>
            </a:r>
          </a:p>
          <a:p>
            <a:pPr lvl="1"/>
            <a:r>
              <a:rPr lang="en-US" dirty="0"/>
              <a:t>Complete more work </a:t>
            </a:r>
          </a:p>
          <a:p>
            <a:r>
              <a:rPr lang="en-US" dirty="0"/>
              <a:t>“Challenge” Problems</a:t>
            </a:r>
          </a:p>
          <a:p>
            <a:pPr lvl="1"/>
            <a:r>
              <a:rPr lang="en-US" dirty="0"/>
              <a:t>Motivating, especially for advanced students</a:t>
            </a:r>
          </a:p>
          <a:p>
            <a:pPr lvl="1"/>
            <a:r>
              <a:rPr lang="en-US" dirty="0"/>
              <a:t>Opportunity to share problems with class</a:t>
            </a:r>
          </a:p>
        </p:txBody>
      </p:sp>
    </p:spTree>
    <p:extLst>
      <p:ext uri="{BB962C8B-B14F-4D97-AF65-F5344CB8AC3E}">
        <p14:creationId xmlns:p14="http://schemas.microsoft.com/office/powerpoint/2010/main" val="1700840543"/>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p>
            <a:r>
              <a:rPr lang="en-US" dirty="0"/>
              <a:t>“Must Do” Problems</a:t>
            </a:r>
          </a:p>
        </p:txBody>
      </p:sp>
      <p:sp>
        <p:nvSpPr>
          <p:cNvPr id="3" name="Content Placeholder 2"/>
          <p:cNvSpPr>
            <a:spLocks noGrp="1"/>
          </p:cNvSpPr>
          <p:nvPr>
            <p:ph sz="half" idx="1"/>
          </p:nvPr>
        </p:nvSpPr>
        <p:spPr>
          <a:xfrm>
            <a:off x="838200" y="1254125"/>
            <a:ext cx="5181600" cy="4351338"/>
          </a:xfrm>
        </p:spPr>
        <p:txBody>
          <a:bodyPr/>
          <a:lstStyle/>
          <a:p>
            <a:r>
              <a:rPr lang="en-US" dirty="0"/>
              <a:t>Remedial work</a:t>
            </a:r>
          </a:p>
          <a:p>
            <a:r>
              <a:rPr lang="en-US" dirty="0"/>
              <a:t>Whole class or small group</a:t>
            </a:r>
          </a:p>
          <a:p>
            <a:r>
              <a:rPr lang="en-US" dirty="0"/>
              <a:t>Individual students</a:t>
            </a:r>
          </a:p>
          <a:p>
            <a:r>
              <a:rPr lang="en-US" dirty="0"/>
              <a:t>Anticipated difficulties</a:t>
            </a:r>
          </a:p>
        </p:txBody>
      </p:sp>
      <p:pic>
        <p:nvPicPr>
          <p:cNvPr id="5" name="Content Placeholder 4" descr="Screen Shot 2016-10-03 at 8.27.25 PM.pn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388" t="2140" r="4228" b="3333"/>
          <a:stretch/>
        </p:blipFill>
        <p:spPr>
          <a:xfrm>
            <a:off x="6210300" y="215900"/>
            <a:ext cx="5410200" cy="3962400"/>
          </a:xfrm>
          <a:prstGeom prst="rect">
            <a:avLst/>
          </a:prstGeom>
          <a:ln w="57150">
            <a:solidFill>
              <a:srgbClr val="405D5A"/>
            </a:solidFill>
          </a:ln>
        </p:spPr>
      </p:pic>
      <p:pic>
        <p:nvPicPr>
          <p:cNvPr id="6" name="Content Placeholder 4" descr="Screen Shot 2016-10-03 at 8.27.25 PM.png"/>
          <p:cNvPicPr>
            <a:picLocks noChangeAspect="1"/>
          </p:cNvPicPr>
          <p:nvPr/>
        </p:nvPicPr>
        <p:blipFill rotWithShape="1">
          <a:blip r:embed="rId3" cstate="print">
            <a:extLst>
              <a:ext uri="{28A0092B-C50C-407E-A947-70E740481C1C}">
                <a14:useLocalDpi xmlns:a14="http://schemas.microsoft.com/office/drawing/2010/main" val="0"/>
              </a:ext>
            </a:extLst>
          </a:blip>
          <a:srcRect l="3928" t="2223" r="4454" b="72013"/>
          <a:stretch/>
        </p:blipFill>
        <p:spPr>
          <a:xfrm>
            <a:off x="273049" y="3595687"/>
            <a:ext cx="11798301" cy="2374900"/>
          </a:xfrm>
          <a:prstGeom prst="rect">
            <a:avLst/>
          </a:prstGeom>
          <a:ln w="57150">
            <a:solidFill>
              <a:srgbClr val="405D5A"/>
            </a:solidFill>
          </a:ln>
        </p:spPr>
      </p:pic>
    </p:spTree>
    <p:extLst>
      <p:ext uri="{BB962C8B-B14F-4D97-AF65-F5344CB8AC3E}">
        <p14:creationId xmlns:p14="http://schemas.microsoft.com/office/powerpoint/2010/main" val="372456441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K-5 Preparing for </a:t>
            </a:r>
            <a:br>
              <a:rPr lang="en-US" dirty="0"/>
            </a:br>
            <a:r>
              <a:rPr lang="en-US" dirty="0"/>
              <a:t>Algebra Success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76635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000" dirty="0" smtClean="0"/>
              <a:t>Evidence demonstrating student </a:t>
            </a:r>
            <a:r>
              <a:rPr lang="en-US" sz="4000" dirty="0"/>
              <a:t>a</a:t>
            </a:r>
            <a:r>
              <a:rPr lang="en-US" sz="4000" dirty="0" smtClean="0"/>
              <a:t>chievement</a:t>
            </a:r>
          </a:p>
          <a:p>
            <a:endParaRPr lang="en-US" sz="4000" dirty="0" smtClean="0"/>
          </a:p>
          <a:p>
            <a:r>
              <a:rPr lang="en-US" sz="4000" dirty="0" smtClean="0"/>
              <a:t>93% approval from staff </a:t>
            </a:r>
          </a:p>
          <a:p>
            <a:endParaRPr lang="en-US" dirty="0"/>
          </a:p>
        </p:txBody>
      </p:sp>
    </p:spTree>
    <p:extLst>
      <p:ext uri="{BB962C8B-B14F-4D97-AF65-F5344CB8AC3E}">
        <p14:creationId xmlns:p14="http://schemas.microsoft.com/office/powerpoint/2010/main" val="2004943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22" r="11874"/>
          <a:stretch/>
        </p:blipFill>
        <p:spPr>
          <a:xfrm>
            <a:off x="812799" y="180731"/>
            <a:ext cx="9182101" cy="6194513"/>
          </a:xfrm>
          <a:prstGeom prst="rect">
            <a:avLst/>
          </a:prstGeom>
        </p:spPr>
      </p:pic>
    </p:spTree>
    <p:extLst>
      <p:ext uri="{BB962C8B-B14F-4D97-AF65-F5344CB8AC3E}">
        <p14:creationId xmlns:p14="http://schemas.microsoft.com/office/powerpoint/2010/main" val="304471219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86" r="4338" b="18006"/>
          <a:stretch/>
        </p:blipFill>
        <p:spPr>
          <a:xfrm>
            <a:off x="546100" y="555625"/>
            <a:ext cx="10883900" cy="4702176"/>
          </a:xfrm>
          <a:prstGeom prst="rect">
            <a:avLst/>
          </a:prstGeom>
        </p:spPr>
      </p:pic>
    </p:spTree>
    <p:extLst>
      <p:ext uri="{BB962C8B-B14F-4D97-AF65-F5344CB8AC3E}">
        <p14:creationId xmlns:p14="http://schemas.microsoft.com/office/powerpoint/2010/main" val="94750745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46" t="39004" r="10875" b="7907"/>
          <a:stretch/>
        </p:blipFill>
        <p:spPr>
          <a:xfrm>
            <a:off x="177799" y="952500"/>
            <a:ext cx="11795561" cy="3708399"/>
          </a:xfrm>
          <a:prstGeom prst="rect">
            <a:avLst/>
          </a:prstGeom>
        </p:spPr>
      </p:pic>
    </p:spTree>
    <p:extLst>
      <p:ext uri="{BB962C8B-B14F-4D97-AF65-F5344CB8AC3E}">
        <p14:creationId xmlns:p14="http://schemas.microsoft.com/office/powerpoint/2010/main" val="60861197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647700"/>
            <a:ext cx="10642600" cy="3477875"/>
          </a:xfrm>
          <a:prstGeom prst="rect">
            <a:avLst/>
          </a:prstGeom>
          <a:noFill/>
        </p:spPr>
        <p:txBody>
          <a:bodyPr wrap="square" rtlCol="0">
            <a:spAutoFit/>
          </a:bodyPr>
          <a:lstStyle/>
          <a:p>
            <a:r>
              <a:rPr lang="en-US" sz="4400" dirty="0"/>
              <a:t>Tara buys 6 packs of printer paper. Each pack of paper costs $8.  </a:t>
            </a:r>
          </a:p>
          <a:p>
            <a:pPr marL="571500" indent="-571500">
              <a:buFont typeface="Arial" panose="020B0604020202020204" pitchFamily="34" charset="0"/>
              <a:buChar char="•"/>
            </a:pPr>
            <a:r>
              <a:rPr lang="en-US" sz="4400" dirty="0"/>
              <a:t>Draw a tape diagram, and label the total amount she spends as </a:t>
            </a:r>
            <a:r>
              <a:rPr lang="en-US" sz="4400" i="1" dirty="0"/>
              <a:t>m</a:t>
            </a:r>
            <a:r>
              <a:rPr lang="en-US" sz="4400" dirty="0"/>
              <a:t>.  </a:t>
            </a:r>
          </a:p>
          <a:p>
            <a:pPr marL="571500" indent="-571500">
              <a:buFont typeface="Arial" panose="020B0604020202020204" pitchFamily="34" charset="0"/>
              <a:buChar char="•"/>
            </a:pPr>
            <a:r>
              <a:rPr lang="en-US" sz="4400" dirty="0"/>
              <a:t>Write an equation, and solve for </a:t>
            </a:r>
            <a:r>
              <a:rPr lang="en-US" sz="4400" i="1" dirty="0"/>
              <a:t>m</a:t>
            </a:r>
            <a:r>
              <a:rPr lang="en-US" sz="4400" dirty="0"/>
              <a:t>.</a:t>
            </a:r>
          </a:p>
        </p:txBody>
      </p:sp>
    </p:spTree>
    <p:extLst>
      <p:ext uri="{BB962C8B-B14F-4D97-AF65-F5344CB8AC3E}">
        <p14:creationId xmlns:p14="http://schemas.microsoft.com/office/powerpoint/2010/main" val="307736707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406400"/>
            <a:ext cx="10642600" cy="3477875"/>
          </a:xfrm>
          <a:prstGeom prst="rect">
            <a:avLst/>
          </a:prstGeom>
          <a:noFill/>
        </p:spPr>
        <p:txBody>
          <a:bodyPr wrap="square" rtlCol="0">
            <a:spAutoFit/>
          </a:bodyPr>
          <a:lstStyle/>
          <a:p>
            <a:r>
              <a:rPr lang="en-US" sz="4400" dirty="0"/>
              <a:t>Mr. Reed spends $24 on coffee beans.  How many kilograms of coffee beans does he buy?  </a:t>
            </a:r>
          </a:p>
          <a:p>
            <a:pPr marL="571500" indent="-571500">
              <a:buFont typeface="Arial" panose="020B0604020202020204" pitchFamily="34" charset="0"/>
              <a:buChar char="•"/>
            </a:pPr>
            <a:r>
              <a:rPr lang="en-US" sz="4400" dirty="0"/>
              <a:t>Draw a tape diagram, and label the total amount of coffee beans he buys as </a:t>
            </a:r>
            <a:r>
              <a:rPr lang="en-US" sz="4400" i="1" dirty="0"/>
              <a:t>c</a:t>
            </a:r>
            <a:r>
              <a:rPr lang="en-US" sz="4400" dirty="0"/>
              <a:t>.  </a:t>
            </a:r>
          </a:p>
          <a:p>
            <a:pPr marL="571500" indent="-571500">
              <a:buFont typeface="Arial" panose="020B0604020202020204" pitchFamily="34" charset="0"/>
              <a:buChar char="•"/>
            </a:pPr>
            <a:r>
              <a:rPr lang="en-US" sz="4400" dirty="0"/>
              <a:t>Write and equation, and solve for </a:t>
            </a:r>
            <a:r>
              <a:rPr lang="en-US" sz="4400" i="1" dirty="0"/>
              <a:t>c</a:t>
            </a:r>
            <a:r>
              <a:rPr lang="en-US" sz="4400" dirty="0"/>
              <a:t>.</a:t>
            </a:r>
          </a:p>
        </p:txBody>
      </p:sp>
      <p:pic>
        <p:nvPicPr>
          <p:cNvPr id="3" name="Picture 2"/>
          <p:cNvPicPr>
            <a:picLocks noChangeAspect="1"/>
          </p:cNvPicPr>
          <p:nvPr/>
        </p:nvPicPr>
        <p:blipFill rotWithShape="1">
          <a:blip r:embed="rId3"/>
          <a:srcRect l="71715" t="75352" r="5894" b="1543"/>
          <a:stretch/>
        </p:blipFill>
        <p:spPr>
          <a:xfrm>
            <a:off x="3644900" y="4036675"/>
            <a:ext cx="4279899" cy="2414925"/>
          </a:xfrm>
          <a:prstGeom prst="rect">
            <a:avLst/>
          </a:prstGeom>
        </p:spPr>
      </p:pic>
    </p:spTree>
    <p:extLst>
      <p:ext uri="{BB962C8B-B14F-4D97-AF65-F5344CB8AC3E}">
        <p14:creationId xmlns:p14="http://schemas.microsoft.com/office/powerpoint/2010/main" val="330536911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23" t="4773" r="5241" b="20494"/>
          <a:stretch/>
        </p:blipFill>
        <p:spPr>
          <a:xfrm>
            <a:off x="254001" y="228600"/>
            <a:ext cx="11709668" cy="5143499"/>
          </a:xfrm>
          <a:prstGeom prst="rect">
            <a:avLst/>
          </a:prstGeom>
        </p:spPr>
      </p:pic>
    </p:spTree>
    <p:extLst>
      <p:ext uri="{BB962C8B-B14F-4D97-AF65-F5344CB8AC3E}">
        <p14:creationId xmlns:p14="http://schemas.microsoft.com/office/powerpoint/2010/main" val="13350234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15815" y="440558"/>
                <a:ext cx="11277599" cy="4762329"/>
              </a:xfrm>
              <a:prstGeom prst="rect">
                <a:avLst/>
              </a:prstGeom>
            </p:spPr>
            <p:txBody>
              <a:bodyPr wrap="square">
                <a:spAutoFit/>
              </a:bodyPr>
              <a:lstStyle/>
              <a:p>
                <a:pPr algn="ctr">
                  <a:lnSpc>
                    <a:spcPct val="107000"/>
                  </a:lnSpc>
                  <a:spcAft>
                    <a:spcPts val="800"/>
                  </a:spcAft>
                </a:pPr>
                <a:r>
                  <a:rPr lang="en-US" sz="4400" dirty="0">
                    <a:latin typeface="+mj-lt"/>
                    <a:ea typeface="Calibri" panose="020F0502020204030204" pitchFamily="34" charset="0"/>
                    <a:cs typeface="Times New Roman" panose="02020603050405020304" pitchFamily="18" charset="0"/>
                  </a:rPr>
                  <a:t>5</a:t>
                </a:r>
                <a:r>
                  <a:rPr lang="en-US" sz="4400" baseline="30000" dirty="0">
                    <a:effectLst/>
                    <a:latin typeface="+mj-lt"/>
                    <a:ea typeface="Calibri" panose="020F0502020204030204" pitchFamily="34" charset="0"/>
                    <a:cs typeface="Times New Roman" panose="02020603050405020304" pitchFamily="18" charset="0"/>
                  </a:rPr>
                  <a:t>th</a:t>
                </a:r>
                <a:r>
                  <a:rPr lang="en-US" sz="4400" dirty="0">
                    <a:effectLst/>
                    <a:latin typeface="+mj-lt"/>
                    <a:ea typeface="Calibri" panose="020F0502020204030204" pitchFamily="34" charset="0"/>
                    <a:cs typeface="Times New Roman" panose="02020603050405020304" pitchFamily="18" charset="0"/>
                  </a:rPr>
                  <a:t> </a:t>
                </a:r>
                <a:r>
                  <a:rPr lang="en-US" sz="4400" dirty="0">
                    <a:latin typeface="+mj-lt"/>
                    <a:ea typeface="Calibri" panose="020F0502020204030204" pitchFamily="34" charset="0"/>
                    <a:cs typeface="Times New Roman" panose="02020603050405020304" pitchFamily="18" charset="0"/>
                  </a:rPr>
                  <a:t>G</a:t>
                </a:r>
                <a:r>
                  <a:rPr lang="en-US" sz="4400" dirty="0">
                    <a:effectLst/>
                    <a:latin typeface="+mj-lt"/>
                    <a:ea typeface="Calibri" panose="020F0502020204030204" pitchFamily="34" charset="0"/>
                    <a:cs typeface="Times New Roman" panose="02020603050405020304" pitchFamily="18" charset="0"/>
                  </a:rPr>
                  <a:t>rade </a:t>
                </a:r>
                <a:r>
                  <a:rPr lang="en-US" sz="4400" dirty="0">
                    <a:latin typeface="+mj-lt"/>
                    <a:ea typeface="Calibri" panose="020F0502020204030204" pitchFamily="34" charset="0"/>
                    <a:cs typeface="Times New Roman" panose="02020603050405020304" pitchFamily="18" charset="0"/>
                  </a:rPr>
                  <a:t>M</a:t>
                </a:r>
                <a:r>
                  <a:rPr lang="en-US" sz="4400" dirty="0">
                    <a:effectLst/>
                    <a:latin typeface="+mj-lt"/>
                    <a:ea typeface="Calibri" panose="020F0502020204030204" pitchFamily="34" charset="0"/>
                    <a:cs typeface="Times New Roman" panose="02020603050405020304" pitchFamily="18" charset="0"/>
                  </a:rPr>
                  <a:t>odule 1</a:t>
                </a:r>
              </a:p>
              <a:p>
                <a:pPr>
                  <a:lnSpc>
                    <a:spcPct val="107000"/>
                  </a:lnSpc>
                  <a:spcAft>
                    <a:spcPts val="800"/>
                  </a:spcAft>
                </a:pPr>
                <a:endParaRPr lang="en-US" sz="1000" b="1"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mj-lt"/>
                    <a:ea typeface="Calibri" panose="020F0502020204030204" pitchFamily="34" charset="0"/>
                    <a:cs typeface="Times New Roman" panose="02020603050405020304" pitchFamily="18" charset="0"/>
                  </a:rPr>
                  <a:t>Expanded form</a:t>
                </a:r>
                <a:r>
                  <a:rPr lang="en-US" sz="3200" b="1"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3200" dirty="0">
                    <a:latin typeface="+mj-lt"/>
                    <a:ea typeface="Calibri" panose="020F0502020204030204" pitchFamily="34" charset="0"/>
                    <a:cs typeface="Times New Roman" panose="02020603050405020304" pitchFamily="18" charset="0"/>
                    <a:sym typeface="Wingdings" panose="05000000000000000000" pitchFamily="2" charset="2"/>
                  </a:rPr>
                  <a:t>	</a:t>
                </a:r>
                <a:r>
                  <a:rPr lang="en-US" sz="3200" dirty="0">
                    <a:effectLst/>
                    <a:latin typeface="+mj-lt"/>
                    <a:ea typeface="Calibri" panose="020F0502020204030204" pitchFamily="34" charset="0"/>
                    <a:cs typeface="Times New Roman" panose="02020603050405020304" pitchFamily="18" charset="0"/>
                  </a:rPr>
                  <a:t>30 x 10 + 5 x 1 + 2 x (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200" dirty="0">
                    <a:effectLst/>
                    <a:latin typeface="+mj-lt"/>
                    <a:ea typeface="Calibri" panose="020F0502020204030204" pitchFamily="34" charset="0"/>
                    <a:cs typeface="Times New Roman" panose="02020603050405020304" pitchFamily="18" charset="0"/>
                  </a:rPr>
                  <a:t> </a:t>
                </a:r>
                <a:r>
                  <a:rPr lang="en-US" sz="3200" dirty="0">
                    <a:effectLst/>
                    <a:latin typeface="+mj-lt"/>
                    <a:ea typeface="Times New Roman" panose="02020603050405020304" pitchFamily="18" charset="0"/>
                    <a:cs typeface="Times New Roman" panose="02020603050405020304" pitchFamily="18" charset="0"/>
                  </a:rPr>
                  <a:t>) + 7 x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en-US" sz="3200" dirty="0">
                    <a:effectLst/>
                    <a:latin typeface="+mj-lt"/>
                    <a:ea typeface="Times New Roman" panose="02020603050405020304" pitchFamily="18" charset="0"/>
                    <a:cs typeface="Times New Roman" panose="02020603050405020304" pitchFamily="18" charset="0"/>
                  </a:rPr>
                  <a:t> ) + 6 x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1000</m:t>
                        </m:r>
                      </m:den>
                    </m:f>
                  </m:oMath>
                </a14:m>
                <a:r>
                  <a:rPr lang="en-US" sz="3200" dirty="0">
                    <a:effectLst/>
                    <a:latin typeface="+mj-lt"/>
                    <a:ea typeface="Times New Roman" panose="02020603050405020304" pitchFamily="18" charset="0"/>
                    <a:cs typeface="Times New Roman" panose="02020603050405020304" pitchFamily="18" charset="0"/>
                  </a:rPr>
                  <a:t>)</a:t>
                </a:r>
                <a:br>
                  <a:rPr lang="en-US" sz="3200" dirty="0">
                    <a:effectLst/>
                    <a:latin typeface="+mj-lt"/>
                    <a:ea typeface="Times New Roman" panose="02020603050405020304" pitchFamily="18" charset="0"/>
                    <a:cs typeface="Times New Roman" panose="02020603050405020304" pitchFamily="18" charset="0"/>
                  </a:rPr>
                </a:br>
                <a:endParaRPr lang="en-US" sz="32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3200" b="1" dirty="0">
                    <a:effectLst/>
                    <a:latin typeface="+mj-lt"/>
                    <a:ea typeface="Calibri" panose="020F0502020204030204" pitchFamily="34" charset="0"/>
                    <a:cs typeface="Times New Roman" panose="02020603050405020304" pitchFamily="18" charset="0"/>
                  </a:rPr>
                  <a:t>unit form</a:t>
                </a:r>
                <a:r>
                  <a:rPr lang="en-US" sz="3200" b="1"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3200" dirty="0">
                    <a:latin typeface="+mj-lt"/>
                    <a:ea typeface="Calibri" panose="020F0502020204030204" pitchFamily="34" charset="0"/>
                    <a:cs typeface="Times New Roman" panose="02020603050405020304" pitchFamily="18" charset="0"/>
                    <a:sym typeface="Wingdings" panose="05000000000000000000" pitchFamily="2" charset="2"/>
                  </a:rPr>
                  <a:t>	</a:t>
                </a:r>
                <a:r>
                  <a:rPr lang="en-US" sz="3200" dirty="0">
                    <a:effectLst/>
                    <a:latin typeface="+mj-lt"/>
                    <a:ea typeface="Calibri" panose="020F0502020204030204" pitchFamily="34" charset="0"/>
                    <a:cs typeface="Times New Roman" panose="02020603050405020304" pitchFamily="18" charset="0"/>
                  </a:rPr>
                  <a:t>3 tens, 5 ones, 2 tenths, 7 hundredths, 6 thousandths</a:t>
                </a:r>
              </a:p>
              <a:p>
                <a:pPr>
                  <a:lnSpc>
                    <a:spcPct val="107000"/>
                  </a:lnSpc>
                  <a:spcAft>
                    <a:spcPts val="800"/>
                  </a:spcAft>
                </a:pPr>
                <a:endParaRPr lang="en-US" sz="3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mj-lt"/>
                    <a:ea typeface="Calibri" panose="020F0502020204030204" pitchFamily="34" charset="0"/>
                    <a:cs typeface="Times New Roman" panose="02020603050405020304" pitchFamily="18" charset="0"/>
                  </a:rPr>
                  <a:t>standard form</a:t>
                </a:r>
                <a:r>
                  <a:rPr lang="en-US" sz="3200" b="1"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3200" dirty="0">
                    <a:latin typeface="+mj-lt"/>
                    <a:ea typeface="Calibri" panose="020F0502020204030204" pitchFamily="34" charset="0"/>
                    <a:cs typeface="Times New Roman" panose="02020603050405020304" pitchFamily="18" charset="0"/>
                    <a:sym typeface="Wingdings" panose="05000000000000000000" pitchFamily="2" charset="2"/>
                  </a:rPr>
                  <a:t>	   </a:t>
                </a:r>
                <a:r>
                  <a:rPr lang="en-US" sz="3200" dirty="0">
                    <a:effectLst/>
                    <a:latin typeface="+mj-lt"/>
                    <a:ea typeface="Calibri" panose="020F0502020204030204" pitchFamily="34" charset="0"/>
                    <a:cs typeface="Times New Roman" panose="02020603050405020304" pitchFamily="18" charset="0"/>
                  </a:rPr>
                  <a:t>35.276</a:t>
                </a: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5815" y="440558"/>
                <a:ext cx="11277599" cy="4762329"/>
              </a:xfrm>
              <a:prstGeom prst="rect">
                <a:avLst/>
              </a:prstGeom>
              <a:blipFill>
                <a:blip r:embed="rId3"/>
                <a:stretch>
                  <a:fillRect l="-1405" t="-2305" r="-703"/>
                </a:stretch>
              </a:blipFill>
            </p:spPr>
            <p:txBody>
              <a:bodyPr/>
              <a:lstStyle/>
              <a:p>
                <a:r>
                  <a:rPr lang="en-US">
                    <a:noFill/>
                  </a:rPr>
                  <a:t> </a:t>
                </a:r>
              </a:p>
            </p:txBody>
          </p:sp>
        </mc:Fallback>
      </mc:AlternateContent>
    </p:spTree>
    <p:extLst>
      <p:ext uri="{BB962C8B-B14F-4D97-AF65-F5344CB8AC3E}">
        <p14:creationId xmlns:p14="http://schemas.microsoft.com/office/powerpoint/2010/main" val="179043510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015" y="0"/>
            <a:ext cx="8463085" cy="4759188"/>
          </a:xfrm>
          <a:prstGeom prst="rect">
            <a:avLst/>
          </a:prstGeom>
        </p:spPr>
        <p:txBody>
          <a:bodyPr wrap="square">
            <a:spAutoFit/>
          </a:bodyPr>
          <a:lstStyle/>
          <a:p>
            <a:pPr>
              <a:lnSpc>
                <a:spcPct val="107000"/>
              </a:lnSpc>
              <a:spcAft>
                <a:spcPts val="800"/>
              </a:spcAft>
            </a:pPr>
            <a:endParaRPr lang="en-US" sz="105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4400" dirty="0">
                <a:latin typeface="+mj-lt"/>
                <a:ea typeface="Calibri" panose="020F0502020204030204" pitchFamily="34" charset="0"/>
                <a:cs typeface="Times New Roman" panose="02020603050405020304" pitchFamily="18" charset="0"/>
              </a:rPr>
              <a:t>5</a:t>
            </a:r>
            <a:r>
              <a:rPr lang="en-US" sz="4400" baseline="30000" dirty="0">
                <a:latin typeface="+mj-lt"/>
                <a:ea typeface="Calibri" panose="020F0502020204030204" pitchFamily="34" charset="0"/>
                <a:cs typeface="Times New Roman" panose="02020603050405020304" pitchFamily="18" charset="0"/>
              </a:rPr>
              <a:t>th</a:t>
            </a:r>
            <a:r>
              <a:rPr lang="en-US" sz="4400" dirty="0">
                <a:latin typeface="+mj-lt"/>
                <a:ea typeface="Calibri" panose="020F0502020204030204" pitchFamily="34" charset="0"/>
                <a:cs typeface="Times New Roman" panose="02020603050405020304" pitchFamily="18" charset="0"/>
              </a:rPr>
              <a:t> Grade Module 2</a:t>
            </a:r>
          </a:p>
          <a:p>
            <a:pPr>
              <a:lnSpc>
                <a:spcPct val="107000"/>
              </a:lnSpc>
              <a:spcAft>
                <a:spcPts val="800"/>
              </a:spcAft>
            </a:pPr>
            <a:endParaRPr lang="en-US" sz="2400" b="1"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3600" dirty="0">
                <a:effectLst/>
                <a:latin typeface="+mj-lt"/>
                <a:ea typeface="Calibri" panose="020F0502020204030204" pitchFamily="34" charset="0"/>
                <a:cs typeface="Times New Roman" panose="02020603050405020304" pitchFamily="18" charset="0"/>
              </a:rPr>
              <a:t>A pineapple is 7 times as heavy as an orange. </a:t>
            </a:r>
            <a:br>
              <a:rPr lang="en-US" sz="3600" dirty="0">
                <a:effectLst/>
                <a:latin typeface="+mj-lt"/>
                <a:ea typeface="Calibri" panose="020F0502020204030204" pitchFamily="34" charset="0"/>
                <a:cs typeface="Times New Roman" panose="02020603050405020304" pitchFamily="18" charset="0"/>
              </a:rPr>
            </a:br>
            <a:r>
              <a:rPr lang="en-US" sz="3600" dirty="0">
                <a:effectLst/>
                <a:latin typeface="+mj-lt"/>
                <a:ea typeface="Calibri" panose="020F0502020204030204" pitchFamily="34" charset="0"/>
                <a:cs typeface="Times New Roman" panose="02020603050405020304" pitchFamily="18" charset="0"/>
              </a:rPr>
              <a:t>The pineapple also weighs 870 more grams </a:t>
            </a:r>
            <a:br>
              <a:rPr lang="en-US" sz="3600" dirty="0">
                <a:effectLst/>
                <a:latin typeface="+mj-lt"/>
                <a:ea typeface="Calibri" panose="020F0502020204030204" pitchFamily="34" charset="0"/>
                <a:cs typeface="Times New Roman" panose="02020603050405020304" pitchFamily="18" charset="0"/>
              </a:rPr>
            </a:br>
            <a:r>
              <a:rPr lang="en-US" sz="3600" dirty="0">
                <a:effectLst/>
                <a:latin typeface="+mj-lt"/>
                <a:ea typeface="Calibri" panose="020F0502020204030204" pitchFamily="34" charset="0"/>
                <a:cs typeface="Times New Roman" panose="02020603050405020304" pitchFamily="18" charset="0"/>
              </a:rPr>
              <a:t>than the orange.</a:t>
            </a:r>
          </a:p>
          <a:p>
            <a:pPr marL="571500" indent="-571500">
              <a:lnSpc>
                <a:spcPct val="107000"/>
              </a:lnSpc>
              <a:spcAft>
                <a:spcPts val="800"/>
              </a:spcAft>
              <a:buFont typeface="Arial" panose="020B0604020202020204" pitchFamily="34" charset="0"/>
              <a:buChar char="•"/>
            </a:pPr>
            <a:r>
              <a:rPr lang="en-US" sz="3600" dirty="0">
                <a:latin typeface="+mj-lt"/>
                <a:ea typeface="Calibri" panose="020F0502020204030204" pitchFamily="34" charset="0"/>
                <a:cs typeface="Times New Roman" panose="02020603050405020304" pitchFamily="18" charset="0"/>
              </a:rPr>
              <a:t>What is the total weight in grams for the </a:t>
            </a:r>
            <a:br>
              <a:rPr lang="en-US" sz="3600" dirty="0">
                <a:latin typeface="+mj-lt"/>
                <a:ea typeface="Calibri" panose="020F0502020204030204" pitchFamily="34" charset="0"/>
                <a:cs typeface="Times New Roman" panose="02020603050405020304" pitchFamily="18" charset="0"/>
              </a:rPr>
            </a:br>
            <a:r>
              <a:rPr lang="en-US" sz="3600" dirty="0">
                <a:latin typeface="+mj-lt"/>
                <a:ea typeface="Calibri" panose="020F0502020204030204" pitchFamily="34" charset="0"/>
                <a:cs typeface="Times New Roman" panose="02020603050405020304" pitchFamily="18" charset="0"/>
              </a:rPr>
              <a:t>pineapple and the orange?</a:t>
            </a:r>
            <a:endParaRPr lang="en-US" sz="3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13244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 for Home</a:t>
            </a:r>
            <a:br>
              <a:rPr lang="en-US" dirty="0"/>
            </a:br>
            <a:r>
              <a:rPr lang="en-US" dirty="0"/>
              <a:t>Parents and Students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202937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stretch>
            <a:fillRect/>
          </a:stretch>
        </p:blipFill>
        <p:spPr>
          <a:xfrm>
            <a:off x="1054099" y="0"/>
            <a:ext cx="9969501" cy="6451724"/>
          </a:xfrm>
          <a:prstGeom prst="rect">
            <a:avLst/>
          </a:prstGeom>
        </p:spPr>
      </p:pic>
    </p:spTree>
    <p:extLst>
      <p:ext uri="{BB962C8B-B14F-4D97-AF65-F5344CB8AC3E}">
        <p14:creationId xmlns:p14="http://schemas.microsoft.com/office/powerpoint/2010/main" val="295298925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851" y="6228444"/>
            <a:ext cx="3563728" cy="369332"/>
          </a:xfrm>
          <a:prstGeom prst="rect">
            <a:avLst/>
          </a:prstGeom>
        </p:spPr>
        <p:txBody>
          <a:bodyPr wrap="square">
            <a:spAutoFit/>
          </a:bodyPr>
          <a:lstStyle/>
          <a:p>
            <a:r>
              <a:rPr lang="en-US" dirty="0">
                <a:hlinkClick r:id="rId3"/>
              </a:rPr>
              <a:t>http://www.edreports.org</a:t>
            </a:r>
            <a:endParaRPr lang="en-US" dirty="0"/>
          </a:p>
        </p:txBody>
      </p:sp>
      <p:pic>
        <p:nvPicPr>
          <p:cNvPr id="3" name="Picture 2"/>
          <p:cNvPicPr>
            <a:picLocks noChangeAspect="1"/>
          </p:cNvPicPr>
          <p:nvPr/>
        </p:nvPicPr>
        <p:blipFill>
          <a:blip r:embed="rId4"/>
          <a:stretch>
            <a:fillRect/>
          </a:stretch>
        </p:blipFill>
        <p:spPr>
          <a:xfrm>
            <a:off x="209953" y="727441"/>
            <a:ext cx="11772094" cy="3814422"/>
          </a:xfrm>
          <a:prstGeom prst="rect">
            <a:avLst/>
          </a:prstGeom>
        </p:spPr>
      </p:pic>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backgroundRemoval t="1000" b="99000" l="0" r="98500">
                        <a14:foregroundMark x1="33000" y1="46500" x2="70500" y2="33000"/>
                        <a14:foregroundMark x1="79000" y1="39000" x2="79000" y2="39000"/>
                        <a14:foregroundMark x1="77000" y1="83000" x2="77000" y2="83000"/>
                        <a14:foregroundMark x1="21000" y1="79000" x2="21000" y2="79000"/>
                        <a14:foregroundMark x1="17000" y1="39000" x2="17000" y2="39000"/>
                        <a14:foregroundMark x1="17000" y1="39000" x2="17000" y2="39000"/>
                        <a14:foregroundMark x1="26500" y1="41000" x2="26500" y2="41000"/>
                        <a14:foregroundMark x1="29000" y1="50500" x2="29000" y2="57000"/>
                        <a14:foregroundMark x1="58500" y1="44000" x2="61000" y2="45000"/>
                        <a14:foregroundMark x1="61000" y1="66500" x2="65000" y2="60000"/>
                        <a14:foregroundMark x1="43000" y1="61500" x2="43000" y2="61500"/>
                        <a14:backgroundMark x1="2970" y1="3061" x2="2970" y2="3061"/>
                      </a14:backgroundRemoval>
                    </a14:imgEffect>
                    <a14:imgEffect>
                      <a14:brightnessContrast contrast="-1000"/>
                    </a14:imgEffect>
                  </a14:imgLayer>
                </a14:imgProps>
              </a:ext>
              <a:ext uri="{28A0092B-C50C-407E-A947-70E740481C1C}">
                <a14:useLocalDpi xmlns:a14="http://schemas.microsoft.com/office/drawing/2010/main"/>
              </a:ext>
            </a:extLst>
          </a:blip>
          <a:stretch>
            <a:fillRect/>
          </a:stretch>
        </p:blipFill>
        <p:spPr>
          <a:xfrm>
            <a:off x="6934200" y="3403808"/>
            <a:ext cx="3151050" cy="3000741"/>
          </a:xfrm>
          <a:prstGeom prst="rect">
            <a:avLst/>
          </a:prstGeom>
        </p:spPr>
      </p:pic>
    </p:spTree>
    <p:extLst>
      <p:ext uri="{BB962C8B-B14F-4D97-AF65-F5344CB8AC3E}">
        <p14:creationId xmlns:p14="http://schemas.microsoft.com/office/powerpoint/2010/main" val="372306276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3537" y="227012"/>
            <a:ext cx="11200644" cy="5894388"/>
          </a:xfrm>
          <a:prstGeom prst="rect">
            <a:avLst/>
          </a:prstGeom>
        </p:spPr>
      </p:pic>
    </p:spTree>
    <p:extLst>
      <p:ext uri="{BB962C8B-B14F-4D97-AF65-F5344CB8AC3E}">
        <p14:creationId xmlns:p14="http://schemas.microsoft.com/office/powerpoint/2010/main" val="407099557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1812" y="215899"/>
            <a:ext cx="10961688" cy="6242919"/>
          </a:xfrm>
          <a:prstGeom prst="rect">
            <a:avLst/>
          </a:prstGeom>
        </p:spPr>
      </p:pic>
    </p:spTree>
    <p:extLst>
      <p:ext uri="{BB962C8B-B14F-4D97-AF65-F5344CB8AC3E}">
        <p14:creationId xmlns:p14="http://schemas.microsoft.com/office/powerpoint/2010/main" val="2564565173"/>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4037" y="247649"/>
            <a:ext cx="10850563" cy="6216617"/>
          </a:xfrm>
          <a:prstGeom prst="rect">
            <a:avLst/>
          </a:prstGeom>
        </p:spPr>
      </p:pic>
    </p:spTree>
    <p:extLst>
      <p:ext uri="{BB962C8B-B14F-4D97-AF65-F5344CB8AC3E}">
        <p14:creationId xmlns:p14="http://schemas.microsoft.com/office/powerpoint/2010/main" val="4126877192"/>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a:t>Grade specific</a:t>
            </a:r>
          </a:p>
          <a:p>
            <a:r>
              <a:rPr lang="en-US" dirty="0"/>
              <a:t>What your child will study</a:t>
            </a:r>
          </a:p>
          <a:p>
            <a:r>
              <a:rPr lang="en-US" dirty="0"/>
              <a:t>Learning strategies outside </a:t>
            </a:r>
            <a:br>
              <a:rPr lang="en-US" dirty="0"/>
            </a:br>
            <a:r>
              <a:rPr lang="en-US" dirty="0"/>
              <a:t>the classroom</a:t>
            </a:r>
          </a:p>
          <a:p>
            <a:r>
              <a:rPr lang="en-US" dirty="0"/>
              <a:t>Bridging the gap between what was once taught</a:t>
            </a:r>
          </a:p>
        </p:txBody>
      </p:sp>
      <p:sp>
        <p:nvSpPr>
          <p:cNvPr id="9" name="Title 8"/>
          <p:cNvSpPr>
            <a:spLocks noGrp="1"/>
          </p:cNvSpPr>
          <p:nvPr>
            <p:ph type="title"/>
          </p:nvPr>
        </p:nvSpPr>
        <p:spPr/>
        <p:txBody>
          <a:bodyPr/>
          <a:lstStyle/>
          <a:p>
            <a:r>
              <a:rPr lang="en-US" dirty="0"/>
              <a:t>Grade Level Roadmaps</a:t>
            </a:r>
          </a:p>
        </p:txBody>
      </p:sp>
      <p:pic>
        <p:nvPicPr>
          <p:cNvPr id="13" name="Picture 2" descr="G2 road m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4300" y="199486"/>
            <a:ext cx="4889500" cy="630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51721"/>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 y="184150"/>
            <a:ext cx="11615265" cy="6038850"/>
          </a:xfrm>
          <a:prstGeom prst="rect">
            <a:avLst/>
          </a:prstGeom>
        </p:spPr>
      </p:pic>
    </p:spTree>
    <p:extLst>
      <p:ext uri="{BB962C8B-B14F-4D97-AF65-F5344CB8AC3E}">
        <p14:creationId xmlns:p14="http://schemas.microsoft.com/office/powerpoint/2010/main" val="22433659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7700" y="109537"/>
            <a:ext cx="4876800" cy="1228725"/>
          </a:xfrm>
          <a:prstGeom prst="rect">
            <a:avLst/>
          </a:prstGeom>
        </p:spPr>
      </p:pic>
      <p:pic>
        <p:nvPicPr>
          <p:cNvPr id="4" name="Picture 3"/>
          <p:cNvPicPr>
            <a:picLocks noChangeAspect="1"/>
          </p:cNvPicPr>
          <p:nvPr/>
        </p:nvPicPr>
        <p:blipFill rotWithShape="1">
          <a:blip r:embed="rId4"/>
          <a:srcRect l="2548"/>
          <a:stretch/>
        </p:blipFill>
        <p:spPr>
          <a:xfrm>
            <a:off x="1663699" y="1338262"/>
            <a:ext cx="10007601" cy="5186108"/>
          </a:xfrm>
          <a:prstGeom prst="rect">
            <a:avLst/>
          </a:prstGeom>
        </p:spPr>
      </p:pic>
    </p:spTree>
    <p:extLst>
      <p:ext uri="{BB962C8B-B14F-4D97-AF65-F5344CB8AC3E}">
        <p14:creationId xmlns:p14="http://schemas.microsoft.com/office/powerpoint/2010/main" val="3839836667"/>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31850" y="4987636"/>
            <a:ext cx="10515600" cy="1371600"/>
          </a:xfrm>
        </p:spPr>
        <p:txBody>
          <a:bodyPr>
            <a:normAutofit/>
          </a:bodyPr>
          <a:lstStyle/>
          <a:p>
            <a:pPr algn="ctr"/>
            <a:r>
              <a:rPr lang="en-US" sz="4800" dirty="0" smtClean="0"/>
              <a:t>Free Resource for Parents</a:t>
            </a:r>
            <a:endParaRPr lang="en-US" sz="4800" dirty="0"/>
          </a:p>
        </p:txBody>
      </p:sp>
      <p:pic>
        <p:nvPicPr>
          <p:cNvPr id="4" name="Picture 3"/>
          <p:cNvPicPr>
            <a:picLocks noChangeAspect="1"/>
          </p:cNvPicPr>
          <p:nvPr/>
        </p:nvPicPr>
        <p:blipFill>
          <a:blip r:embed="rId3"/>
          <a:stretch>
            <a:fillRect/>
          </a:stretch>
        </p:blipFill>
        <p:spPr>
          <a:xfrm>
            <a:off x="502613" y="-1163782"/>
            <a:ext cx="11230757" cy="5837382"/>
          </a:xfrm>
          <a:prstGeom prst="rect">
            <a:avLst/>
          </a:prstGeom>
        </p:spPr>
      </p:pic>
    </p:spTree>
    <p:extLst>
      <p:ext uri="{BB962C8B-B14F-4D97-AF65-F5344CB8AC3E}">
        <p14:creationId xmlns:p14="http://schemas.microsoft.com/office/powerpoint/2010/main" val="3486039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110" y="207963"/>
            <a:ext cx="10927645" cy="2387600"/>
          </a:xfrm>
        </p:spPr>
        <p:txBody>
          <a:bodyPr/>
          <a:lstStyle/>
          <a:p>
            <a:r>
              <a:rPr lang="en-US" dirty="0" smtClean="0"/>
              <a:t>Elementary Instructional </a:t>
            </a:r>
            <a:r>
              <a:rPr lang="en-US" dirty="0"/>
              <a:t>Material </a:t>
            </a:r>
            <a:r>
              <a:rPr lang="en-US" dirty="0" smtClean="0"/>
              <a:t>Adoption Committee</a:t>
            </a:r>
            <a:endParaRPr lang="en-US" dirty="0"/>
          </a:p>
        </p:txBody>
      </p:sp>
      <p:sp>
        <p:nvSpPr>
          <p:cNvPr id="3" name="Subtitle 2"/>
          <p:cNvSpPr>
            <a:spLocks noGrp="1"/>
          </p:cNvSpPr>
          <p:nvPr>
            <p:ph type="subTitle" idx="1"/>
          </p:nvPr>
        </p:nvSpPr>
        <p:spPr>
          <a:xfrm>
            <a:off x="534917" y="3475689"/>
            <a:ext cx="11390489" cy="2956807"/>
          </a:xfrm>
        </p:spPr>
        <p:txBody>
          <a:bodyPr>
            <a:normAutofit/>
          </a:bodyPr>
          <a:lstStyle/>
          <a:p>
            <a:r>
              <a:rPr lang="en-US" dirty="0"/>
              <a:t>Leah </a:t>
            </a:r>
            <a:r>
              <a:rPr lang="en-US" dirty="0" smtClean="0"/>
              <a:t>Bauman, Cheryl </a:t>
            </a:r>
            <a:r>
              <a:rPr lang="en-US" dirty="0"/>
              <a:t>Ann </a:t>
            </a:r>
            <a:r>
              <a:rPr lang="en-US" dirty="0" smtClean="0"/>
              <a:t>Daniels,</a:t>
            </a:r>
            <a:r>
              <a:rPr lang="en-US" dirty="0"/>
              <a:t> Eric Danielson,</a:t>
            </a:r>
            <a:r>
              <a:rPr lang="en-US" dirty="0" smtClean="0"/>
              <a:t> Kim Knudson </a:t>
            </a:r>
          </a:p>
          <a:p>
            <a:r>
              <a:rPr lang="en-US" dirty="0" smtClean="0"/>
              <a:t>Kelly Miller, Rachel Oden, </a:t>
            </a:r>
            <a:r>
              <a:rPr lang="en-US" dirty="0"/>
              <a:t>Lauren </a:t>
            </a:r>
            <a:r>
              <a:rPr lang="en-US" dirty="0" smtClean="0"/>
              <a:t>Powell,  </a:t>
            </a:r>
            <a:r>
              <a:rPr lang="en-US" dirty="0"/>
              <a:t>Aaron </a:t>
            </a:r>
            <a:r>
              <a:rPr lang="en-US" dirty="0" smtClean="0"/>
              <a:t>Reno.  Karla </a:t>
            </a:r>
            <a:r>
              <a:rPr lang="en-US" dirty="0"/>
              <a:t>Wiker </a:t>
            </a:r>
            <a:endParaRPr lang="en-US" dirty="0" smtClean="0"/>
          </a:p>
          <a:p>
            <a:endParaRPr lang="en-US" dirty="0"/>
          </a:p>
        </p:txBody>
      </p:sp>
    </p:spTree>
    <p:extLst>
      <p:ext uri="{BB962C8B-B14F-4D97-AF65-F5344CB8AC3E}">
        <p14:creationId xmlns:p14="http://schemas.microsoft.com/office/powerpoint/2010/main" val="2312753560"/>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66"/>
            <a:ext cx="10515600" cy="1325563"/>
          </a:xfrm>
        </p:spPr>
        <p:txBody>
          <a:bodyPr/>
          <a:lstStyle/>
          <a:p>
            <a:r>
              <a:rPr lang="en-US" dirty="0"/>
              <a:t>Gateway Evaluation Process</a:t>
            </a:r>
          </a:p>
        </p:txBody>
      </p:sp>
      <p:pic>
        <p:nvPicPr>
          <p:cNvPr id="4" name="Picture 3"/>
          <p:cNvPicPr>
            <a:picLocks noChangeAspect="1"/>
          </p:cNvPicPr>
          <p:nvPr/>
        </p:nvPicPr>
        <p:blipFill>
          <a:blip r:embed="rId3"/>
          <a:stretch>
            <a:fillRect/>
          </a:stretch>
        </p:blipFill>
        <p:spPr>
          <a:xfrm>
            <a:off x="285750" y="1192985"/>
            <a:ext cx="11620500" cy="4238625"/>
          </a:xfrm>
          <a:prstGeom prst="rect">
            <a:avLst/>
          </a:prstGeom>
        </p:spPr>
      </p:pic>
    </p:spTree>
    <p:extLst>
      <p:ext uri="{BB962C8B-B14F-4D97-AF65-F5344CB8AC3E}">
        <p14:creationId xmlns:p14="http://schemas.microsoft.com/office/powerpoint/2010/main" val="346212601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11" y="308920"/>
            <a:ext cx="9378778" cy="5398658"/>
          </a:xfrm>
          <a:prstGeom prst="rect">
            <a:avLst/>
          </a:prstGeom>
        </p:spPr>
      </p:pic>
    </p:spTree>
    <p:extLst>
      <p:ext uri="{BB962C8B-B14F-4D97-AF65-F5344CB8AC3E}">
        <p14:creationId xmlns:p14="http://schemas.microsoft.com/office/powerpoint/2010/main" val="318024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Grades K-5</a:t>
            </a:r>
            <a:br>
              <a:rPr lang="en-US" dirty="0"/>
            </a:br>
            <a:r>
              <a:rPr lang="en-US" dirty="0"/>
              <a:t>Lesson Structure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696576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1381612" y="127000"/>
            <a:ext cx="8696079" cy="6418433"/>
          </a:xfrm>
          <a:prstGeom prst="rect">
            <a:avLst/>
          </a:prstGeom>
        </p:spPr>
      </p:pic>
    </p:spTree>
    <p:extLst>
      <p:ext uri="{BB962C8B-B14F-4D97-AF65-F5344CB8AC3E}">
        <p14:creationId xmlns:p14="http://schemas.microsoft.com/office/powerpoint/2010/main" val="40593610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the Needs</a:t>
            </a:r>
            <a:br>
              <a:rPr lang="en-US" dirty="0"/>
            </a:br>
            <a:r>
              <a:rPr lang="en-US" dirty="0"/>
              <a:t>of all Students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86967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6-10-10 at 8.5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20" y="148459"/>
            <a:ext cx="5013888" cy="6577576"/>
          </a:xfrm>
          <a:prstGeom prst="rect">
            <a:avLst/>
          </a:prstGeom>
          <a:ln>
            <a:solidFill>
              <a:schemeClr val="tx1"/>
            </a:solidFill>
          </a:ln>
        </p:spPr>
      </p:pic>
      <p:pic>
        <p:nvPicPr>
          <p:cNvPr id="5" name="Picture 4" descr="Screen Shot 2016-10-10 at 8.50.56 PM.png"/>
          <p:cNvPicPr>
            <a:picLocks noChangeAspect="1"/>
          </p:cNvPicPr>
          <p:nvPr/>
        </p:nvPicPr>
        <p:blipFill rotWithShape="1">
          <a:blip r:embed="rId3">
            <a:extLst>
              <a:ext uri="{28A0092B-C50C-407E-A947-70E740481C1C}">
                <a14:useLocalDpi xmlns:a14="http://schemas.microsoft.com/office/drawing/2010/main" val="0"/>
              </a:ext>
            </a:extLst>
          </a:blip>
          <a:srcRect l="8658" t="15298" r="46893" b="59744"/>
          <a:stretch/>
        </p:blipFill>
        <p:spPr>
          <a:xfrm>
            <a:off x="4667596" y="599871"/>
            <a:ext cx="7231179" cy="5326366"/>
          </a:xfrm>
          <a:prstGeom prst="rect">
            <a:avLst/>
          </a:prstGeom>
          <a:ln w="57150">
            <a:solidFill>
              <a:srgbClr val="405D5A"/>
            </a:solidFill>
          </a:ln>
        </p:spPr>
      </p:pic>
    </p:spTree>
    <p:extLst>
      <p:ext uri="{BB962C8B-B14F-4D97-AF65-F5344CB8AC3E}">
        <p14:creationId xmlns:p14="http://schemas.microsoft.com/office/powerpoint/2010/main" val="2379590754"/>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759</Words>
  <Application>Microsoft Office PowerPoint</Application>
  <PresentationFormat>Widescreen</PresentationFormat>
  <Paragraphs>131</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Times New Roman</vt:lpstr>
      <vt:lpstr>Wingdings</vt:lpstr>
      <vt:lpstr>Office Theme</vt:lpstr>
      <vt:lpstr>Elementary Instructional Material Adoption Committee</vt:lpstr>
      <vt:lpstr>PowerPoint Presentation</vt:lpstr>
      <vt:lpstr>PowerPoint Presentation</vt:lpstr>
      <vt:lpstr>Gateway Evaluation Process</vt:lpstr>
      <vt:lpstr>PowerPoint Presentation</vt:lpstr>
      <vt:lpstr>Grades K-5 Lesson Structure</vt:lpstr>
      <vt:lpstr>PowerPoint Presentation</vt:lpstr>
      <vt:lpstr>Meeting the Needs of all Students</vt:lpstr>
      <vt:lpstr>PowerPoint Presentation</vt:lpstr>
      <vt:lpstr>PowerPoint Presentation</vt:lpstr>
      <vt:lpstr>PowerPoint Presentation</vt:lpstr>
      <vt:lpstr>PowerPoint Presentation</vt:lpstr>
      <vt:lpstr>PowerPoint Presentation</vt:lpstr>
      <vt:lpstr>PowerPoint Presentation</vt:lpstr>
      <vt:lpstr>Margin Notes</vt:lpstr>
      <vt:lpstr>Multiple Representations</vt:lpstr>
      <vt:lpstr>Naturally Differentiated Lesson</vt:lpstr>
      <vt:lpstr>“Must Do” Problems</vt:lpstr>
      <vt:lpstr>K-5 Preparing for  Algebra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for Home Parents and Students</vt:lpstr>
      <vt:lpstr>PowerPoint Presentation</vt:lpstr>
      <vt:lpstr>PowerPoint Presentation</vt:lpstr>
      <vt:lpstr>PowerPoint Presentation</vt:lpstr>
      <vt:lpstr>PowerPoint Presentation</vt:lpstr>
      <vt:lpstr>Grade Level Roadmaps</vt:lpstr>
      <vt:lpstr>PowerPoint Presentation</vt:lpstr>
      <vt:lpstr>PowerPoint Presentation</vt:lpstr>
      <vt:lpstr>PowerPoint Presentation</vt:lpstr>
      <vt:lpstr>Elementary Instructional Material Adoption Committee</vt:lpstr>
    </vt:vector>
  </TitlesOfParts>
  <Company>Sequim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Materials Guidance  edreports.org;</dc:title>
  <dc:creator>plandoni</dc:creator>
  <cp:lastModifiedBy>Trayce Norman</cp:lastModifiedBy>
  <cp:revision>61</cp:revision>
  <cp:lastPrinted>2016-11-04T20:45:36Z</cp:lastPrinted>
  <dcterms:created xsi:type="dcterms:W3CDTF">2016-09-27T17:12:08Z</dcterms:created>
  <dcterms:modified xsi:type="dcterms:W3CDTF">2016-11-04T21:03:40Z</dcterms:modified>
</cp:coreProperties>
</file>